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6" r:id="rId4"/>
    <p:sldId id="282" r:id="rId5"/>
    <p:sldId id="283" r:id="rId6"/>
    <p:sldId id="284" r:id="rId7"/>
    <p:sldId id="285" r:id="rId8"/>
    <p:sldId id="287" r:id="rId9"/>
    <p:sldId id="286" r:id="rId10"/>
    <p:sldId id="288"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25" autoAdjust="0"/>
  </p:normalViewPr>
  <p:slideViewPr>
    <p:cSldViewPr>
      <p:cViewPr varScale="1">
        <p:scale>
          <a:sx n="80" d="100"/>
          <a:sy n="80" d="100"/>
        </p:scale>
        <p:origin x="114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25A8D2-C8BB-475C-BEEA-ABAE8A87948F}" type="datetimeFigureOut">
              <a:rPr lang="en-GB" smtClean="0"/>
              <a:t>08/10/2020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C6E52-F53D-4E4B-AF19-66C7F35F223A}" type="slidenum">
              <a:rPr lang="en-GB" smtClean="0"/>
              <a:t>‹#›</a:t>
            </a:fld>
            <a:endParaRPr lang="en-GB"/>
          </a:p>
        </p:txBody>
      </p:sp>
    </p:spTree>
    <p:extLst>
      <p:ext uri="{BB962C8B-B14F-4D97-AF65-F5344CB8AC3E}">
        <p14:creationId xmlns:p14="http://schemas.microsoft.com/office/powerpoint/2010/main" val="1768582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EB7E5-0205-4DE4-84CC-4748F04BF1CC}" type="datetimeFigureOut">
              <a:rPr lang="en-US" smtClean="0"/>
              <a:t>10/8/2020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BF2B7-5D26-49DE-90B0-1F0CC1947CD2}" type="slidenum">
              <a:rPr lang="en-US" smtClean="0"/>
              <a:t>‹#›</a:t>
            </a:fld>
            <a:endParaRPr lang="en-US"/>
          </a:p>
        </p:txBody>
      </p:sp>
    </p:spTree>
    <p:extLst>
      <p:ext uri="{BB962C8B-B14F-4D97-AF65-F5344CB8AC3E}">
        <p14:creationId xmlns:p14="http://schemas.microsoft.com/office/powerpoint/2010/main" val="2043037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7345288" y="6356350"/>
            <a:ext cx="1187152" cy="365125"/>
          </a:xfrm>
        </p:spPr>
        <p:txBody>
          <a:bodyPr/>
          <a:lstStyle/>
          <a:p>
            <a:fld id="{112F3AA7-8D1D-4094-95D7-0F0AD16921C5}" type="slidenum">
              <a:rPr lang="en-GB" noProof="0" smtClean="0"/>
              <a:t>‹#›</a:t>
            </a:fld>
            <a:endParaRPr lang="en-GB" noProof="0" dirty="0"/>
          </a:p>
        </p:txBody>
      </p:sp>
      <p:sp>
        <p:nvSpPr>
          <p:cNvPr id="19"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20"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Online 55th CIML Meeting – 2020</a:t>
            </a:r>
          </a:p>
        </p:txBody>
      </p:sp>
    </p:spTree>
    <p:extLst>
      <p:ext uri="{BB962C8B-B14F-4D97-AF65-F5344CB8AC3E}">
        <p14:creationId xmlns:p14="http://schemas.microsoft.com/office/powerpoint/2010/main" val="377727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en-GB" noProof="0" smtClean="0"/>
              <a:t>‹#›</a:t>
            </a:fld>
            <a:endParaRPr lang="en-GB" noProof="0" dirty="0"/>
          </a:p>
        </p:txBody>
      </p:sp>
      <p:sp>
        <p:nvSpPr>
          <p:cNvPr id="7"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8"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9"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Online 55th CIML Meeting – 2020</a:t>
            </a:r>
          </a:p>
        </p:txBody>
      </p:sp>
    </p:spTree>
    <p:extLst>
      <p:ext uri="{BB962C8B-B14F-4D97-AF65-F5344CB8AC3E}">
        <p14:creationId xmlns:p14="http://schemas.microsoft.com/office/powerpoint/2010/main" val="70809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064601B-CDAA-417C-896A-3EBBF83595CB}"/>
              </a:ext>
            </a:extLst>
          </p:cNvPr>
          <p:cNvSpPr>
            <a:spLocks noGrp="1"/>
          </p:cNvSpPr>
          <p:nvPr>
            <p:ph type="dt" sz="half" idx="10"/>
          </p:nvPr>
        </p:nvSpPr>
        <p:spPr/>
        <p:txBody>
          <a:bodyPr/>
          <a:lstStyle/>
          <a:p>
            <a:fld id="{4630115F-65E7-4948-BBBD-A84F05213A84}" type="datetimeFigureOut">
              <a:rPr lang="en-US" smtClean="0"/>
              <a:t>10/8/2020</a:t>
            </a:fld>
            <a:endParaRPr lang="en-US"/>
          </a:p>
        </p:txBody>
      </p:sp>
      <p:sp>
        <p:nvSpPr>
          <p:cNvPr id="3" name="Footer Placeholder 2">
            <a:extLst>
              <a:ext uri="{FF2B5EF4-FFF2-40B4-BE49-F238E27FC236}">
                <a16:creationId xmlns:a16="http://schemas.microsoft.com/office/drawing/2014/main" xmlns="" id="{1291B993-D7C5-4B2F-978A-53C1EAAC53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FAB1606-B9AC-4E4C-BDB5-EFB17BF6D109}"/>
              </a:ext>
            </a:extLst>
          </p:cNvPr>
          <p:cNvSpPr>
            <a:spLocks noGrp="1"/>
          </p:cNvSpPr>
          <p:nvPr>
            <p:ph type="sldNum" sz="quarter" idx="12"/>
          </p:nvPr>
        </p:nvSpPr>
        <p:spPr/>
        <p:txBody>
          <a:bodyPr/>
          <a:lstStyle/>
          <a:p>
            <a:fld id="{D601DDA6-1DBC-4F4A-8EE5-258398DC1DCD}" type="slidenum">
              <a:rPr lang="en-US" smtClean="0"/>
              <a:t>‹#›</a:t>
            </a:fld>
            <a:endParaRPr lang="en-US"/>
          </a:p>
        </p:txBody>
      </p:sp>
    </p:spTree>
    <p:extLst>
      <p:ext uri="{BB962C8B-B14F-4D97-AF65-F5344CB8AC3E}">
        <p14:creationId xmlns:p14="http://schemas.microsoft.com/office/powerpoint/2010/main" val="16873669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9" name="Text Placeholder 2"/>
          <p:cNvSpPr>
            <a:spLocks noGrp="1"/>
          </p:cNvSpPr>
          <p:nvPr>
            <p:ph type="body"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Footer Placeholder 4"/>
          <p:cNvSpPr>
            <a:spLocks noGrp="1"/>
          </p:cNvSpPr>
          <p:nvPr>
            <p:ph type="ftr" sz="quarter" idx="3"/>
          </p:nvPr>
        </p:nvSpPr>
        <p:spPr>
          <a:xfrm>
            <a:off x="179512"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GB" dirty="0"/>
              <a:t>Online 55th CIML Meeting – 2020</a:t>
            </a:r>
          </a:p>
        </p:txBody>
      </p:sp>
      <p:sp>
        <p:nvSpPr>
          <p:cNvPr id="11" name="Slide Number Placeholder 5"/>
          <p:cNvSpPr>
            <a:spLocks noGrp="1"/>
          </p:cNvSpPr>
          <p:nvPr>
            <p:ph type="sldNum" sz="quarter" idx="4"/>
          </p:nvPr>
        </p:nvSpPr>
        <p:spPr>
          <a:xfrm>
            <a:off x="7345288" y="6356350"/>
            <a:ext cx="11871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F3AA7-8D1D-4094-95D7-0F0AD16921C5}" type="slidenum">
              <a:rPr lang="en-GB" noProof="0" smtClean="0"/>
              <a:t>‹#›</a:t>
            </a:fld>
            <a:endParaRPr lang="en-GB" noProof="0" dirty="0"/>
          </a:p>
        </p:txBody>
      </p:sp>
      <p:pic>
        <p:nvPicPr>
          <p:cNvPr id="12" name="Picture 2" descr="International Organization of Legal Metrology"/>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835696" y="212595"/>
            <a:ext cx="5616624" cy="72760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79511" y="167048"/>
            <a:ext cx="1336777" cy="891185"/>
          </a:xfrm>
          <a:prstGeom prst="rect">
            <a:avLst/>
          </a:prstGeom>
        </p:spPr>
      </p:pic>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621251" y="167048"/>
            <a:ext cx="1343237" cy="895491"/>
          </a:xfrm>
          <a:prstGeom prst="rect">
            <a:avLst/>
          </a:prstGeom>
        </p:spPr>
      </p:pic>
    </p:spTree>
    <p:extLst>
      <p:ext uri="{BB962C8B-B14F-4D97-AF65-F5344CB8AC3E}">
        <p14:creationId xmlns:p14="http://schemas.microsoft.com/office/powerpoint/2010/main" val="2324429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gso.org.s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196752"/>
            <a:ext cx="8064896" cy="1296144"/>
          </a:xfrm>
          <a:prstGeom prst="rect">
            <a:avLst/>
          </a:prstGeom>
        </p:spPr>
        <p:txBody>
          <a:bodyPr/>
          <a:lstStyle/>
          <a:p>
            <a:r>
              <a:rPr lang="en-GB" noProof="0" dirty="0"/>
              <a:t>GULFMET Progress Report </a:t>
            </a:r>
          </a:p>
        </p:txBody>
      </p:sp>
      <p:sp>
        <p:nvSpPr>
          <p:cNvPr id="3" name="Subtitle 2"/>
          <p:cNvSpPr>
            <a:spLocks noGrp="1"/>
          </p:cNvSpPr>
          <p:nvPr>
            <p:ph type="subTitle" idx="4294967295"/>
          </p:nvPr>
        </p:nvSpPr>
        <p:spPr>
          <a:xfrm>
            <a:off x="467544" y="3068960"/>
            <a:ext cx="8064896" cy="2569840"/>
          </a:xfrm>
          <a:prstGeom prst="rect">
            <a:avLst/>
          </a:prstGeom>
        </p:spPr>
        <p:txBody>
          <a:bodyPr/>
          <a:lstStyle/>
          <a:p>
            <a:r>
              <a:rPr lang="en-GB" noProof="0" dirty="0"/>
              <a:t>Online, on 8</a:t>
            </a:r>
            <a:r>
              <a:rPr lang="en-GB" baseline="30000" noProof="0" dirty="0"/>
              <a:t>th</a:t>
            </a:r>
            <a:r>
              <a:rPr lang="en-GB" noProof="0" dirty="0"/>
              <a:t>  Oct. 2020</a:t>
            </a:r>
          </a:p>
        </p:txBody>
      </p:sp>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a:t>
            </a:fld>
            <a:endParaRPr lang="fr-FR"/>
          </a:p>
        </p:txBody>
      </p:sp>
    </p:spTree>
    <p:extLst>
      <p:ext uri="{BB962C8B-B14F-4D97-AF65-F5344CB8AC3E}">
        <p14:creationId xmlns:p14="http://schemas.microsoft.com/office/powerpoint/2010/main" val="3188023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2A9D51C-EF5C-4992-B0B7-F01ECEA0B48D}"/>
              </a:ext>
            </a:extLst>
          </p:cNvPr>
          <p:cNvSpPr>
            <a:spLocks noGrp="1"/>
          </p:cNvSpPr>
          <p:nvPr>
            <p:ph type="dt" sz="half" idx="10"/>
          </p:nvPr>
        </p:nvSpPr>
        <p:spPr/>
        <p:txBody>
          <a:bodyPr/>
          <a:lstStyle/>
          <a:p>
            <a:fld id="{24D9518A-74AC-445C-888C-2E043BC14AF7}" type="datetime1">
              <a:rPr lang="en-US" smtClean="0"/>
              <a:t>10/8/2020</a:t>
            </a:fld>
            <a:endParaRPr lang="en-US"/>
          </a:p>
        </p:txBody>
      </p:sp>
      <p:sp>
        <p:nvSpPr>
          <p:cNvPr id="3" name="Footer Placeholder 2">
            <a:extLst>
              <a:ext uri="{FF2B5EF4-FFF2-40B4-BE49-F238E27FC236}">
                <a16:creationId xmlns:a16="http://schemas.microsoft.com/office/drawing/2014/main" xmlns="" id="{A9B4770D-6755-4D5C-A04E-0502CFBE03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696CFC-763B-4D3B-BC0D-48CBE0F3DB94}"/>
              </a:ext>
            </a:extLst>
          </p:cNvPr>
          <p:cNvSpPr>
            <a:spLocks noGrp="1"/>
          </p:cNvSpPr>
          <p:nvPr>
            <p:ph type="sldNum" sz="quarter" idx="12"/>
          </p:nvPr>
        </p:nvSpPr>
        <p:spPr/>
        <p:txBody>
          <a:bodyPr/>
          <a:lstStyle/>
          <a:p>
            <a:fld id="{D601DDA6-1DBC-4F4A-8EE5-258398DC1DCD}" type="slidenum">
              <a:rPr lang="en-US" smtClean="0"/>
              <a:t>10</a:t>
            </a:fld>
            <a:endParaRPr lang="en-US"/>
          </a:p>
        </p:txBody>
      </p:sp>
      <p:sp>
        <p:nvSpPr>
          <p:cNvPr id="5" name="Rectangle 4">
            <a:extLst>
              <a:ext uri="{FF2B5EF4-FFF2-40B4-BE49-F238E27FC236}">
                <a16:creationId xmlns:a16="http://schemas.microsoft.com/office/drawing/2014/main" xmlns="" id="{54BB552D-59FA-4D44-9B1F-B95904ED1D86}"/>
              </a:ext>
            </a:extLst>
          </p:cNvPr>
          <p:cNvSpPr/>
          <p:nvPr/>
        </p:nvSpPr>
        <p:spPr>
          <a:xfrm>
            <a:off x="304800" y="1392016"/>
            <a:ext cx="7848600" cy="4677178"/>
          </a:xfrm>
          <a:prstGeom prst="rect">
            <a:avLst/>
          </a:prstGeom>
        </p:spPr>
        <p:txBody>
          <a:bodyPr wrap="square">
            <a:spAutoFit/>
          </a:bodyPr>
          <a:lstStyle/>
          <a:p>
            <a:pPr marR="0" lvl="0" algn="ctr">
              <a:lnSpc>
                <a:spcPct val="105000"/>
              </a:lnSpc>
              <a:spcBef>
                <a:spcPts val="0"/>
              </a:spcBef>
              <a:spcAft>
                <a:spcPts val="0"/>
              </a:spcAft>
            </a:pPr>
            <a:endParaRPr lang="en-US" sz="1600" dirty="0">
              <a:latin typeface="Calibri" panose="020F0502020204030204" pitchFamily="34" charset="0"/>
              <a:ea typeface="Calibri" panose="020F0502020204030204" pitchFamily="34" charset="0"/>
            </a:endParaRPr>
          </a:p>
          <a:p>
            <a:pPr marL="342900" marR="0" lvl="0" indent="-342900">
              <a:lnSpc>
                <a:spcPct val="105000"/>
              </a:lnSpc>
              <a:spcBef>
                <a:spcPts val="0"/>
              </a:spcBef>
              <a:spcAft>
                <a:spcPts val="0"/>
              </a:spcAft>
              <a:buFont typeface="Calibri" panose="020F0502020204030204" pitchFamily="34" charset="0"/>
              <a:buChar char="-"/>
            </a:pPr>
            <a:r>
              <a:rPr lang="en-US" dirty="0">
                <a:solidFill>
                  <a:schemeClr val="accent1">
                    <a:lumMod val="75000"/>
                  </a:schemeClr>
                </a:solidFill>
                <a:latin typeface="Calibri" panose="020F0502020204030204" pitchFamily="34" charset="0"/>
                <a:ea typeface="Times New Roman" panose="02020603050405020304" pitchFamily="18" charset="0"/>
              </a:rPr>
              <a:t>Formalize the relationships between the RLMOs and OIML, including development of Terms of Reference (</a:t>
            </a:r>
            <a:r>
              <a:rPr lang="en-US" dirty="0" err="1">
                <a:solidFill>
                  <a:schemeClr val="accent1">
                    <a:lumMod val="75000"/>
                  </a:schemeClr>
                </a:solidFill>
                <a:latin typeface="Calibri" panose="020F0502020204030204" pitchFamily="34" charset="0"/>
                <a:ea typeface="Times New Roman" panose="02020603050405020304" pitchFamily="18" charset="0"/>
              </a:rPr>
              <a:t>ToR</a:t>
            </a:r>
            <a:r>
              <a:rPr lang="en-US" dirty="0">
                <a:solidFill>
                  <a:schemeClr val="accent1">
                    <a:lumMod val="75000"/>
                  </a:schemeClr>
                </a:solidFill>
                <a:latin typeface="Calibri" panose="020F0502020204030204" pitchFamily="34" charset="0"/>
                <a:ea typeface="Times New Roman" panose="02020603050405020304" pitchFamily="18" charset="0"/>
              </a:rPr>
              <a:t>) for the RLMO RT. The </a:t>
            </a:r>
            <a:r>
              <a:rPr lang="en-US" dirty="0" err="1">
                <a:solidFill>
                  <a:schemeClr val="accent1">
                    <a:lumMod val="75000"/>
                  </a:schemeClr>
                </a:solidFill>
                <a:latin typeface="Calibri" panose="020F0502020204030204" pitchFamily="34" charset="0"/>
                <a:ea typeface="Times New Roman" panose="02020603050405020304" pitchFamily="18" charset="0"/>
              </a:rPr>
              <a:t>ToR</a:t>
            </a:r>
            <a:r>
              <a:rPr lang="en-US" dirty="0">
                <a:solidFill>
                  <a:schemeClr val="accent1">
                    <a:lumMod val="75000"/>
                  </a:schemeClr>
                </a:solidFill>
                <a:latin typeface="Calibri" panose="020F0502020204030204" pitchFamily="34" charset="0"/>
                <a:ea typeface="Times New Roman" panose="02020603050405020304" pitchFamily="18" charset="0"/>
              </a:rPr>
              <a:t> could address:</a:t>
            </a:r>
            <a:endParaRPr lang="en-US" dirty="0">
              <a:solidFill>
                <a:schemeClr val="accent1">
                  <a:lumMod val="75000"/>
                </a:schemeClr>
              </a:solidFill>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0"/>
              </a:spcAft>
              <a:buFont typeface="Courier New" panose="02070309020205020404" pitchFamily="49" charset="0"/>
              <a:buChar char="o"/>
            </a:pPr>
            <a:r>
              <a:rPr lang="en-US" dirty="0">
                <a:solidFill>
                  <a:schemeClr val="accent1">
                    <a:lumMod val="75000"/>
                  </a:schemeClr>
                </a:solidFill>
                <a:latin typeface="Calibri" panose="020F0502020204030204" pitchFamily="34" charset="0"/>
                <a:ea typeface="Times New Roman" panose="02020603050405020304" pitchFamily="18" charset="0"/>
              </a:rPr>
              <a:t>Should OIML formalize what it considers to be an RLMO (e.g., what kind of grouping is/represents an RLMO)?</a:t>
            </a:r>
            <a:endParaRPr lang="en-US" dirty="0">
              <a:solidFill>
                <a:schemeClr val="accent1">
                  <a:lumMod val="75000"/>
                </a:schemeClr>
              </a:solidFill>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800"/>
              </a:spcAft>
              <a:buFont typeface="Courier New" panose="02070309020205020404" pitchFamily="49" charset="0"/>
              <a:buChar char="o"/>
            </a:pPr>
            <a:r>
              <a:rPr lang="en-US" dirty="0">
                <a:solidFill>
                  <a:schemeClr val="accent1">
                    <a:lumMod val="75000"/>
                  </a:schemeClr>
                </a:solidFill>
                <a:latin typeface="Calibri" panose="020F0502020204030204" pitchFamily="34" charset="0"/>
                <a:ea typeface="Times New Roman" panose="02020603050405020304" pitchFamily="18" charset="0"/>
              </a:rPr>
              <a:t>Should there be membership/participation criteria for the RLMO RT</a:t>
            </a:r>
            <a:r>
              <a:rPr lang="en-US" dirty="0" smtClean="0">
                <a:solidFill>
                  <a:schemeClr val="accent1">
                    <a:lumMod val="75000"/>
                  </a:schemeClr>
                </a:solidFill>
                <a:latin typeface="Calibri" panose="020F0502020204030204" pitchFamily="34" charset="0"/>
                <a:ea typeface="Times New Roman" panose="02020603050405020304" pitchFamily="18" charset="0"/>
              </a:rPr>
              <a:t>?</a:t>
            </a:r>
          </a:p>
          <a:p>
            <a:pPr marL="742950" marR="0" lvl="1" indent="-285750">
              <a:lnSpc>
                <a:spcPct val="105000"/>
              </a:lnSpc>
              <a:spcBef>
                <a:spcPts val="0"/>
              </a:spcBef>
              <a:spcAft>
                <a:spcPts val="800"/>
              </a:spcAft>
              <a:buFont typeface="Courier New" panose="02070309020205020404" pitchFamily="49" charset="0"/>
              <a:buChar char="o"/>
            </a:pPr>
            <a:endParaRPr lang="en-US" sz="1600" dirty="0">
              <a:effectLst/>
              <a:latin typeface="Calibri" panose="020F0502020204030204" pitchFamily="34" charset="0"/>
              <a:ea typeface="Calibri" panose="020F0502020204030204" pitchFamily="34" charset="0"/>
            </a:endParaRPr>
          </a:p>
          <a:p>
            <a:pPr marR="0" lvl="1" algn="ctr">
              <a:lnSpc>
                <a:spcPct val="105000"/>
              </a:lnSpc>
              <a:spcBef>
                <a:spcPts val="0"/>
              </a:spcBef>
              <a:spcAft>
                <a:spcPts val="800"/>
              </a:spcAft>
            </a:pPr>
            <a:r>
              <a:rPr lang="en-US" sz="2000" dirty="0" smtClean="0">
                <a:latin typeface="Calibri" panose="020F0502020204030204" pitchFamily="34" charset="0"/>
                <a:ea typeface="Times New Roman" panose="02020603050405020304" pitchFamily="18" charset="0"/>
              </a:rPr>
              <a:t>RLMO RT should consider the BIPM- JCRB  experience in the above issues. </a:t>
            </a:r>
          </a:p>
          <a:p>
            <a:pPr marR="0" lvl="1" algn="ctr">
              <a:lnSpc>
                <a:spcPct val="105000"/>
              </a:lnSpc>
              <a:spcBef>
                <a:spcPts val="0"/>
              </a:spcBef>
              <a:spcAft>
                <a:spcPts val="800"/>
              </a:spcAft>
            </a:pPr>
            <a:r>
              <a:rPr lang="en-US" sz="2000" dirty="0" smtClean="0">
                <a:latin typeface="Calibri" panose="020F0502020204030204" pitchFamily="34" charset="0"/>
                <a:ea typeface="Times New Roman" panose="02020603050405020304" pitchFamily="18" charset="0"/>
              </a:rPr>
              <a:t>RLMO  advisory committee with </a:t>
            </a:r>
            <a:r>
              <a:rPr lang="en-US" sz="2000" dirty="0">
                <a:latin typeface="Calibri" panose="020F0502020204030204" pitchFamily="34" charset="0"/>
                <a:ea typeface="Times New Roman" panose="02020603050405020304" pitchFamily="18" charset="0"/>
              </a:rPr>
              <a:t>be membership/participation criteria </a:t>
            </a:r>
            <a:r>
              <a:rPr lang="en-US" sz="2000" dirty="0" smtClean="0">
                <a:latin typeface="Calibri" panose="020F0502020204030204" pitchFamily="34" charset="0"/>
                <a:ea typeface="Times New Roman" panose="02020603050405020304" pitchFamily="18" charset="0"/>
              </a:rPr>
              <a:t>shall be proposed </a:t>
            </a:r>
            <a:endParaRPr lang="en-US" sz="2000" dirty="0" smtClean="0">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800"/>
              </a:spcAft>
              <a:buFont typeface="Courier New" panose="02070309020205020404" pitchFamily="49" charset="0"/>
              <a:buChar char="o"/>
            </a:pPr>
            <a:endParaRPr lang="en-US" sz="1600" dirty="0">
              <a:effectLst/>
              <a:latin typeface="Calibri" panose="020F0502020204030204" pitchFamily="34" charset="0"/>
              <a:ea typeface="Calibri" panose="020F0502020204030204" pitchFamily="34" charset="0"/>
            </a:endParaRPr>
          </a:p>
          <a:p>
            <a:pPr marL="742950" marR="0" lvl="1" indent="-285750">
              <a:lnSpc>
                <a:spcPct val="105000"/>
              </a:lnSpc>
              <a:spcBef>
                <a:spcPts val="0"/>
              </a:spcBef>
              <a:spcAft>
                <a:spcPts val="800"/>
              </a:spcAft>
              <a:buFont typeface="Courier New" panose="02070309020205020404" pitchFamily="49" charset="0"/>
              <a:buChar char="o"/>
            </a:pPr>
            <a:endParaRPr lang="en-US" sz="1600" dirty="0">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xmlns="" id="{26139C4D-9711-4FD9-8473-B80189A84914}"/>
              </a:ext>
            </a:extLst>
          </p:cNvPr>
          <p:cNvSpPr/>
          <p:nvPr/>
        </p:nvSpPr>
        <p:spPr>
          <a:xfrm>
            <a:off x="2438400" y="990600"/>
            <a:ext cx="4495800" cy="369332"/>
          </a:xfrm>
          <a:prstGeom prst="rect">
            <a:avLst/>
          </a:prstGeom>
        </p:spPr>
        <p:txBody>
          <a:bodyPr wrap="square">
            <a:spAutoFit/>
          </a:bodyPr>
          <a:lstStyle/>
          <a:p>
            <a:pPr algn="ctr"/>
            <a:r>
              <a:rPr lang="en-US" b="1" dirty="0"/>
              <a:t>Scope of RLMO Round Table </a:t>
            </a:r>
          </a:p>
        </p:txBody>
      </p:sp>
    </p:spTree>
    <p:extLst>
      <p:ext uri="{BB962C8B-B14F-4D97-AF65-F5344CB8AC3E}">
        <p14:creationId xmlns:p14="http://schemas.microsoft.com/office/powerpoint/2010/main" val="648219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B14C7B90-C217-4D5D-AA96-9CA06C04A4C7}"/>
              </a:ext>
            </a:extLst>
          </p:cNvPr>
          <p:cNvSpPr>
            <a:spLocks noGrp="1"/>
          </p:cNvSpPr>
          <p:nvPr>
            <p:ph type="sldNum" sz="quarter" idx="12"/>
          </p:nvPr>
        </p:nvSpPr>
        <p:spPr/>
        <p:txBody>
          <a:bodyPr/>
          <a:lstStyle/>
          <a:p>
            <a:fld id="{112F3AA7-8D1D-4094-95D7-0F0AD16921C5}" type="slidenum">
              <a:rPr lang="en-GB" noProof="0" smtClean="0"/>
              <a:t>2</a:t>
            </a:fld>
            <a:endParaRPr lang="en-GB" noProof="0" dirty="0"/>
          </a:p>
        </p:txBody>
      </p:sp>
      <p:sp>
        <p:nvSpPr>
          <p:cNvPr id="3" name="Title 2">
            <a:extLst>
              <a:ext uri="{FF2B5EF4-FFF2-40B4-BE49-F238E27FC236}">
                <a16:creationId xmlns:a16="http://schemas.microsoft.com/office/drawing/2014/main" xmlns="" id="{9EA9A287-12F1-4076-8143-F800CD3C5CE8}"/>
              </a:ext>
            </a:extLst>
          </p:cNvPr>
          <p:cNvSpPr>
            <a:spLocks noGrp="1"/>
          </p:cNvSpPr>
          <p:nvPr>
            <p:ph type="title"/>
          </p:nvPr>
        </p:nvSpPr>
        <p:spPr/>
        <p:txBody>
          <a:bodyPr/>
          <a:lstStyle/>
          <a:p>
            <a:r>
              <a:rPr lang="en-US" dirty="0"/>
              <a:t>GULFMET legal entity</a:t>
            </a:r>
          </a:p>
        </p:txBody>
      </p:sp>
      <p:sp>
        <p:nvSpPr>
          <p:cNvPr id="4" name="Content Placeholder 3">
            <a:extLst>
              <a:ext uri="{FF2B5EF4-FFF2-40B4-BE49-F238E27FC236}">
                <a16:creationId xmlns:a16="http://schemas.microsoft.com/office/drawing/2014/main" xmlns="" id="{03B2129C-76A9-4D46-9F47-EACB141C672A}"/>
              </a:ext>
            </a:extLst>
          </p:cNvPr>
          <p:cNvSpPr>
            <a:spLocks noGrp="1"/>
          </p:cNvSpPr>
          <p:nvPr>
            <p:ph idx="1"/>
          </p:nvPr>
        </p:nvSpPr>
        <p:spPr/>
        <p:txBody>
          <a:bodyPr>
            <a:normAutofit/>
          </a:bodyPr>
          <a:lstStyle/>
          <a:p>
            <a:r>
              <a:rPr lang="en-US" sz="1600" b="1" dirty="0">
                <a:solidFill>
                  <a:srgbClr val="2980B9"/>
                </a:solidFill>
                <a:latin typeface="Lato"/>
              </a:rPr>
              <a:t>GULF</a:t>
            </a:r>
            <a:r>
              <a:rPr lang="en-US" sz="1600" b="1" dirty="0">
                <a:solidFill>
                  <a:srgbClr val="F1C40F"/>
                </a:solidFill>
                <a:latin typeface="Lato"/>
              </a:rPr>
              <a:t>MET</a:t>
            </a:r>
            <a:r>
              <a:rPr lang="en-US" sz="1600" b="1" dirty="0">
                <a:solidFill>
                  <a:srgbClr val="676767"/>
                </a:solidFill>
                <a:latin typeface="Lato"/>
              </a:rPr>
              <a:t>,</a:t>
            </a:r>
            <a:r>
              <a:rPr lang="en-US" sz="1600" dirty="0">
                <a:solidFill>
                  <a:srgbClr val="676767"/>
                </a:solidFill>
                <a:latin typeface="Lato"/>
              </a:rPr>
              <a:t> is a Regional Metrology Organization (RMO) established under the auspices of </a:t>
            </a:r>
            <a:r>
              <a:rPr lang="en-US" sz="1600" dirty="0">
                <a:solidFill>
                  <a:srgbClr val="337AB7"/>
                </a:solidFill>
                <a:latin typeface="Lato"/>
                <a:hlinkClick r:id="rId2">
                  <a:extLst>
                    <a:ext uri="{A12FA001-AC4F-418D-AE19-62706E023703}">
                      <ahyp:hlinkClr xmlns:ahyp="http://schemas.microsoft.com/office/drawing/2018/hyperlinkcolor" xmlns="" val="tx"/>
                    </a:ext>
                  </a:extLst>
                </a:hlinkClick>
              </a:rPr>
              <a:t>GCC Standardization Organization (GSO)</a:t>
            </a:r>
            <a:r>
              <a:rPr lang="en-US" sz="1600" dirty="0">
                <a:solidFill>
                  <a:srgbClr val="676767"/>
                </a:solidFill>
                <a:latin typeface="Lato"/>
              </a:rPr>
              <a:t>,.</a:t>
            </a:r>
          </a:p>
          <a:p>
            <a:pPr marL="0" indent="0">
              <a:buNone/>
            </a:pPr>
            <a:endParaRPr lang="en-US" sz="1600" dirty="0">
              <a:solidFill>
                <a:srgbClr val="676767"/>
              </a:solidFill>
              <a:latin typeface="Lato"/>
            </a:endParaRPr>
          </a:p>
          <a:p>
            <a:r>
              <a:rPr lang="en-US" sz="1600" b="1" dirty="0">
                <a:solidFill>
                  <a:srgbClr val="2980B9"/>
                </a:solidFill>
                <a:latin typeface="Lato"/>
              </a:rPr>
              <a:t>GULF</a:t>
            </a:r>
            <a:r>
              <a:rPr lang="en-US" sz="1600" b="1" dirty="0">
                <a:solidFill>
                  <a:srgbClr val="F1C40F"/>
                </a:solidFill>
                <a:latin typeface="Lato"/>
              </a:rPr>
              <a:t>MET</a:t>
            </a:r>
            <a:r>
              <a:rPr lang="en-US" sz="1600" dirty="0">
                <a:solidFill>
                  <a:srgbClr val="676767"/>
                </a:solidFill>
                <a:latin typeface="Lato"/>
              </a:rPr>
              <a:t> was established pursuant to GSO Board of Directors' decision in its meeting No.12 (Kuwait, 2 June 2010).</a:t>
            </a:r>
          </a:p>
          <a:p>
            <a:pPr marL="0" indent="0">
              <a:buNone/>
            </a:pPr>
            <a:endParaRPr lang="en-US" sz="1600" dirty="0">
              <a:solidFill>
                <a:srgbClr val="676767"/>
              </a:solidFill>
              <a:latin typeface="Lato"/>
            </a:endParaRPr>
          </a:p>
          <a:p>
            <a:pPr marL="0" indent="0" algn="just">
              <a:buNone/>
            </a:pPr>
            <a:endParaRPr lang="en-US" sz="1600" dirty="0">
              <a:solidFill>
                <a:srgbClr val="676767"/>
              </a:solidFill>
              <a:latin typeface="Lato"/>
            </a:endParaRPr>
          </a:p>
          <a:p>
            <a:pPr marL="0" indent="0" algn="ctr">
              <a:buNone/>
            </a:pPr>
            <a:r>
              <a:rPr lang="en-US" sz="2600" dirty="0">
                <a:solidFill>
                  <a:schemeClr val="accent5">
                    <a:lumMod val="75000"/>
                  </a:schemeClr>
                </a:solidFill>
                <a:latin typeface="Lato"/>
              </a:rPr>
              <a:t>GULFMET is not independent and has no legal </a:t>
            </a:r>
            <a:r>
              <a:rPr lang="en-US" sz="2600" dirty="0">
                <a:solidFill>
                  <a:schemeClr val="accent5">
                    <a:lumMod val="75000"/>
                  </a:schemeClr>
                </a:solidFill>
              </a:rPr>
              <a:t>entity</a:t>
            </a:r>
            <a:endParaRPr lang="en-US" sz="2600" dirty="0">
              <a:solidFill>
                <a:schemeClr val="accent5">
                  <a:lumMod val="75000"/>
                </a:schemeClr>
              </a:solidFill>
              <a:latin typeface="Lato"/>
            </a:endParaRPr>
          </a:p>
          <a:p>
            <a:pPr marL="0" indent="0">
              <a:buNone/>
            </a:pPr>
            <a:r>
              <a:rPr lang="en-US" sz="1600" dirty="0"/>
              <a:t/>
            </a:r>
            <a:br>
              <a:rPr lang="en-US" sz="1600" dirty="0"/>
            </a:br>
            <a:endParaRPr lang="en-US" sz="1600" dirty="0"/>
          </a:p>
        </p:txBody>
      </p:sp>
    </p:spTree>
    <p:extLst>
      <p:ext uri="{BB962C8B-B14F-4D97-AF65-F5344CB8AC3E}">
        <p14:creationId xmlns:p14="http://schemas.microsoft.com/office/powerpoint/2010/main" val="2548679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E8AA9BD-5B28-4BB1-803B-54BB6E1B0DE1}"/>
              </a:ext>
            </a:extLst>
          </p:cNvPr>
          <p:cNvSpPr txBox="1"/>
          <p:nvPr/>
        </p:nvSpPr>
        <p:spPr>
          <a:xfrm>
            <a:off x="1287752" y="1605696"/>
            <a:ext cx="5459186" cy="830997"/>
          </a:xfrm>
          <a:prstGeom prst="rect">
            <a:avLst/>
          </a:prstGeom>
          <a:noFill/>
        </p:spPr>
        <p:txBody>
          <a:bodyPr wrap="square" rtlCol="0">
            <a:spAutoFit/>
          </a:bodyPr>
          <a:lstStyle/>
          <a:p>
            <a:pPr algn="ctr"/>
            <a:r>
              <a:rPr lang="en-US" sz="3000" dirty="0">
                <a:solidFill>
                  <a:schemeClr val="bg1">
                    <a:lumMod val="50000"/>
                  </a:schemeClr>
                </a:solidFill>
                <a:latin typeface="Tw Cen MT" panose="020B0602020104020603" pitchFamily="34" charset="0"/>
              </a:rPr>
              <a:t>Members &amp; Associated Members</a:t>
            </a:r>
          </a:p>
          <a:p>
            <a:pPr algn="ctr"/>
            <a:r>
              <a:rPr lang="ar-SA" b="1" dirty="0">
                <a:solidFill>
                  <a:schemeClr val="bg1">
                    <a:lumMod val="50000"/>
                  </a:schemeClr>
                </a:solidFill>
                <a:latin typeface="Sakkal Majalla" panose="02000000000000000000" pitchFamily="2" charset="-78"/>
                <a:cs typeface="Sakkal Majalla" panose="02000000000000000000" pitchFamily="2" charset="-78"/>
              </a:rPr>
              <a:t>الدول الأعضاء والدول المشاركة في التجمع الخليجي للمترولوجيا  </a:t>
            </a:r>
            <a:endParaRPr lang="en-US" b="1" dirty="0">
              <a:solidFill>
                <a:schemeClr val="bg1">
                  <a:lumMod val="50000"/>
                </a:schemeClr>
              </a:solidFill>
              <a:latin typeface="Sakkal Majalla" panose="02000000000000000000" pitchFamily="2" charset="-78"/>
              <a:cs typeface="Sakkal Majalla" panose="02000000000000000000" pitchFamily="2" charset="-78"/>
            </a:endParaRPr>
          </a:p>
        </p:txBody>
      </p:sp>
      <p:pic>
        <p:nvPicPr>
          <p:cNvPr id="3" name="Picture 2">
            <a:extLst>
              <a:ext uri="{FF2B5EF4-FFF2-40B4-BE49-F238E27FC236}">
                <a16:creationId xmlns:a16="http://schemas.microsoft.com/office/drawing/2014/main" xmlns="" id="{9F89C54C-8427-4B5C-AC9B-2F22D8DEBF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744" y="2750880"/>
            <a:ext cx="7994876" cy="3878520"/>
          </a:xfrm>
          <a:prstGeom prst="rect">
            <a:avLst/>
          </a:prstGeom>
        </p:spPr>
      </p:pic>
      <p:grpSp>
        <p:nvGrpSpPr>
          <p:cNvPr id="162" name="Group 161">
            <a:extLst>
              <a:ext uri="{FF2B5EF4-FFF2-40B4-BE49-F238E27FC236}">
                <a16:creationId xmlns:a16="http://schemas.microsoft.com/office/drawing/2014/main" xmlns="" id="{6B65598D-D10B-4FB6-83E4-387926B45B72}"/>
              </a:ext>
            </a:extLst>
          </p:cNvPr>
          <p:cNvGrpSpPr/>
          <p:nvPr/>
        </p:nvGrpSpPr>
        <p:grpSpPr>
          <a:xfrm>
            <a:off x="6767473" y="4914365"/>
            <a:ext cx="612179" cy="230044"/>
            <a:chOff x="7954916" y="2370210"/>
            <a:chExt cx="1557743" cy="416749"/>
          </a:xfrm>
        </p:grpSpPr>
        <p:cxnSp>
          <p:nvCxnSpPr>
            <p:cNvPr id="163" name="Straight Connector 162">
              <a:extLst>
                <a:ext uri="{FF2B5EF4-FFF2-40B4-BE49-F238E27FC236}">
                  <a16:creationId xmlns:a16="http://schemas.microsoft.com/office/drawing/2014/main" xmlns="" id="{EC3C0D4D-BA4D-4E14-9D89-E33D3DE167EC}"/>
                </a:ext>
              </a:extLst>
            </p:cNvPr>
            <p:cNvCxnSpPr>
              <a:cxnSpLocks/>
              <a:stCxn id="138" idx="6"/>
            </p:cNvCxnSpPr>
            <p:nvPr/>
          </p:nvCxnSpPr>
          <p:spPr>
            <a:xfrm>
              <a:off x="7954916" y="2370210"/>
              <a:ext cx="978857" cy="416749"/>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xmlns="" id="{0067D6AF-5397-4437-AFC6-711136BC1549}"/>
                </a:ext>
              </a:extLst>
            </p:cNvPr>
            <p:cNvCxnSpPr>
              <a:cxnSpLocks/>
            </p:cNvCxnSpPr>
            <p:nvPr/>
          </p:nvCxnSpPr>
          <p:spPr>
            <a:xfrm>
              <a:off x="8933773" y="2786959"/>
              <a:ext cx="578886" cy="0"/>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171" name="Group 170">
            <a:extLst>
              <a:ext uri="{FF2B5EF4-FFF2-40B4-BE49-F238E27FC236}">
                <a16:creationId xmlns:a16="http://schemas.microsoft.com/office/drawing/2014/main" xmlns="" id="{8A32C4E8-D0F8-4926-8518-870A7F0E6AC7}"/>
              </a:ext>
            </a:extLst>
          </p:cNvPr>
          <p:cNvGrpSpPr/>
          <p:nvPr/>
        </p:nvGrpSpPr>
        <p:grpSpPr>
          <a:xfrm>
            <a:off x="7344725" y="5020587"/>
            <a:ext cx="1573754" cy="452571"/>
            <a:chOff x="2281192" y="2900695"/>
            <a:chExt cx="2126507" cy="603427"/>
          </a:xfrm>
        </p:grpSpPr>
        <p:sp>
          <p:nvSpPr>
            <p:cNvPr id="172" name="TextBox 171">
              <a:extLst>
                <a:ext uri="{FF2B5EF4-FFF2-40B4-BE49-F238E27FC236}">
                  <a16:creationId xmlns:a16="http://schemas.microsoft.com/office/drawing/2014/main" xmlns="" id="{27901CA2-2956-4A5E-8706-A956D35559EF}"/>
                </a:ext>
              </a:extLst>
            </p:cNvPr>
            <p:cNvSpPr txBox="1"/>
            <p:nvPr/>
          </p:nvSpPr>
          <p:spPr>
            <a:xfrm>
              <a:off x="2281192" y="2900695"/>
              <a:ext cx="2126507" cy="400109"/>
            </a:xfrm>
            <a:prstGeom prst="rect">
              <a:avLst/>
            </a:prstGeom>
            <a:noFill/>
          </p:spPr>
          <p:txBody>
            <a:bodyPr wrap="square" rtlCol="0">
              <a:spAutoFit/>
            </a:bodyPr>
            <a:lstStyle/>
            <a:p>
              <a:r>
                <a:rPr lang="en-US" sz="1350" b="1" dirty="0">
                  <a:solidFill>
                    <a:schemeClr val="bg1">
                      <a:lumMod val="50000"/>
                    </a:schemeClr>
                  </a:solidFill>
                  <a:latin typeface="Tw Cen MT" panose="020B0602020104020603" pitchFamily="34" charset="0"/>
                </a:rPr>
                <a:t>HONG KONG</a:t>
              </a:r>
            </a:p>
          </p:txBody>
        </p:sp>
        <p:sp>
          <p:nvSpPr>
            <p:cNvPr id="173" name="TextBox 172">
              <a:extLst>
                <a:ext uri="{FF2B5EF4-FFF2-40B4-BE49-F238E27FC236}">
                  <a16:creationId xmlns:a16="http://schemas.microsoft.com/office/drawing/2014/main" xmlns="" id="{A2390591-F4A4-483B-B46D-BDDB261B0416}"/>
                </a:ext>
              </a:extLst>
            </p:cNvPr>
            <p:cNvSpPr txBox="1"/>
            <p:nvPr/>
          </p:nvSpPr>
          <p:spPr>
            <a:xfrm>
              <a:off x="2316086" y="3134790"/>
              <a:ext cx="1552339" cy="369332"/>
            </a:xfrm>
            <a:prstGeom prst="rect">
              <a:avLst/>
            </a:prstGeom>
            <a:noFill/>
          </p:spPr>
          <p:txBody>
            <a:bodyPr wrap="square" rtlCol="0">
              <a:spAutoFit/>
            </a:bodyPr>
            <a:lstStyle/>
            <a:p>
              <a:r>
                <a:rPr lang="en-US" sz="1200" b="1" dirty="0">
                  <a:solidFill>
                    <a:schemeClr val="accent1"/>
                  </a:solidFill>
                  <a:latin typeface="Tw Cen MT" panose="020B0602020104020603" pitchFamily="34" charset="0"/>
                </a:rPr>
                <a:t>SCL</a:t>
              </a:r>
            </a:p>
          </p:txBody>
        </p:sp>
      </p:grpSp>
      <p:grpSp>
        <p:nvGrpSpPr>
          <p:cNvPr id="174" name="Group 173">
            <a:extLst>
              <a:ext uri="{FF2B5EF4-FFF2-40B4-BE49-F238E27FC236}">
                <a16:creationId xmlns:a16="http://schemas.microsoft.com/office/drawing/2014/main" xmlns="" id="{DFB4CFEC-6F8F-40D7-85A1-1A38D43E365E}"/>
              </a:ext>
            </a:extLst>
          </p:cNvPr>
          <p:cNvGrpSpPr/>
          <p:nvPr/>
        </p:nvGrpSpPr>
        <p:grpSpPr>
          <a:xfrm>
            <a:off x="3191186" y="2556975"/>
            <a:ext cx="1388739" cy="1833086"/>
            <a:chOff x="514910" y="1407963"/>
            <a:chExt cx="1851652" cy="2161001"/>
          </a:xfrm>
        </p:grpSpPr>
        <p:cxnSp>
          <p:nvCxnSpPr>
            <p:cNvPr id="175" name="Straight Connector 174">
              <a:extLst>
                <a:ext uri="{FF2B5EF4-FFF2-40B4-BE49-F238E27FC236}">
                  <a16:creationId xmlns:a16="http://schemas.microsoft.com/office/drawing/2014/main" xmlns="" id="{D8E5AE95-F492-448C-A398-969100E66069}"/>
                </a:ext>
              </a:extLst>
            </p:cNvPr>
            <p:cNvCxnSpPr>
              <a:cxnSpLocks/>
            </p:cNvCxnSpPr>
            <p:nvPr/>
          </p:nvCxnSpPr>
          <p:spPr>
            <a:xfrm flipH="1" flipV="1">
              <a:off x="1143806" y="1408806"/>
              <a:ext cx="1222756" cy="2160158"/>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xmlns="" id="{12F8BA4D-4DD5-4ED2-BE58-EA0CDA7555CD}"/>
                </a:ext>
              </a:extLst>
            </p:cNvPr>
            <p:cNvCxnSpPr>
              <a:cxnSpLocks/>
            </p:cNvCxnSpPr>
            <p:nvPr/>
          </p:nvCxnSpPr>
          <p:spPr>
            <a:xfrm flipH="1">
              <a:off x="514910" y="1407963"/>
              <a:ext cx="628896" cy="0"/>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179" name="Group 178">
            <a:extLst>
              <a:ext uri="{FF2B5EF4-FFF2-40B4-BE49-F238E27FC236}">
                <a16:creationId xmlns:a16="http://schemas.microsoft.com/office/drawing/2014/main" xmlns="" id="{A146916D-F185-4203-B8C8-3A847F0CCD9F}"/>
              </a:ext>
            </a:extLst>
          </p:cNvPr>
          <p:cNvGrpSpPr/>
          <p:nvPr/>
        </p:nvGrpSpPr>
        <p:grpSpPr>
          <a:xfrm>
            <a:off x="906915" y="2430018"/>
            <a:ext cx="2303446" cy="467103"/>
            <a:chOff x="2070191" y="2900695"/>
            <a:chExt cx="2337508" cy="622804"/>
          </a:xfrm>
        </p:grpSpPr>
        <p:sp>
          <p:nvSpPr>
            <p:cNvPr id="180" name="TextBox 179">
              <a:extLst>
                <a:ext uri="{FF2B5EF4-FFF2-40B4-BE49-F238E27FC236}">
                  <a16:creationId xmlns:a16="http://schemas.microsoft.com/office/drawing/2014/main" xmlns="" id="{F6364D02-516D-4C85-82C4-C7156169D57B}"/>
                </a:ext>
              </a:extLst>
            </p:cNvPr>
            <p:cNvSpPr txBox="1"/>
            <p:nvPr/>
          </p:nvSpPr>
          <p:spPr>
            <a:xfrm>
              <a:off x="2070191" y="2900695"/>
              <a:ext cx="2337508" cy="400110"/>
            </a:xfrm>
            <a:prstGeom prst="rect">
              <a:avLst/>
            </a:prstGeom>
            <a:noFill/>
          </p:spPr>
          <p:txBody>
            <a:bodyPr wrap="square" rtlCol="0">
              <a:spAutoFit/>
            </a:bodyPr>
            <a:lstStyle/>
            <a:p>
              <a:pPr algn="r"/>
              <a:r>
                <a:rPr lang="en-US" sz="1350" b="1" dirty="0">
                  <a:solidFill>
                    <a:schemeClr val="bg1">
                      <a:lumMod val="50000"/>
                    </a:schemeClr>
                  </a:solidFill>
                  <a:latin typeface="Tw Cen MT" panose="020B0602020104020603" pitchFamily="34" charset="0"/>
                </a:rPr>
                <a:t>BOSNIA AND HERZEGOVINA</a:t>
              </a:r>
            </a:p>
          </p:txBody>
        </p:sp>
        <p:sp>
          <p:nvSpPr>
            <p:cNvPr id="181" name="TextBox 180">
              <a:extLst>
                <a:ext uri="{FF2B5EF4-FFF2-40B4-BE49-F238E27FC236}">
                  <a16:creationId xmlns:a16="http://schemas.microsoft.com/office/drawing/2014/main" xmlns="" id="{83BC98BA-7CEE-4E4A-9571-5EF527378854}"/>
                </a:ext>
              </a:extLst>
            </p:cNvPr>
            <p:cNvSpPr txBox="1"/>
            <p:nvPr/>
          </p:nvSpPr>
          <p:spPr>
            <a:xfrm>
              <a:off x="2855359" y="3154167"/>
              <a:ext cx="1552340" cy="369332"/>
            </a:xfrm>
            <a:prstGeom prst="rect">
              <a:avLst/>
            </a:prstGeom>
            <a:noFill/>
          </p:spPr>
          <p:txBody>
            <a:bodyPr wrap="square" rtlCol="0">
              <a:spAutoFit/>
            </a:bodyPr>
            <a:lstStyle/>
            <a:p>
              <a:pPr algn="r"/>
              <a:r>
                <a:rPr lang="en-US" sz="1200" b="1" dirty="0">
                  <a:solidFill>
                    <a:schemeClr val="accent1"/>
                  </a:solidFill>
                  <a:latin typeface="Tw Cen MT" panose="020B0602020104020603" pitchFamily="34" charset="0"/>
                </a:rPr>
                <a:t>IMBIH</a:t>
              </a:r>
            </a:p>
          </p:txBody>
        </p:sp>
      </p:grpSp>
      <p:grpSp>
        <p:nvGrpSpPr>
          <p:cNvPr id="193" name="Group 192">
            <a:extLst>
              <a:ext uri="{FF2B5EF4-FFF2-40B4-BE49-F238E27FC236}">
                <a16:creationId xmlns:a16="http://schemas.microsoft.com/office/drawing/2014/main" xmlns="" id="{E98A956F-6005-4D7D-BD2B-F849E871CAA2}"/>
              </a:ext>
            </a:extLst>
          </p:cNvPr>
          <p:cNvGrpSpPr/>
          <p:nvPr/>
        </p:nvGrpSpPr>
        <p:grpSpPr>
          <a:xfrm>
            <a:off x="7613020" y="3355668"/>
            <a:ext cx="248683" cy="761632"/>
            <a:chOff x="2580403" y="2353136"/>
            <a:chExt cx="860704" cy="876313"/>
          </a:xfrm>
        </p:grpSpPr>
        <p:cxnSp>
          <p:nvCxnSpPr>
            <p:cNvPr id="194" name="Straight Connector 193">
              <a:extLst>
                <a:ext uri="{FF2B5EF4-FFF2-40B4-BE49-F238E27FC236}">
                  <a16:creationId xmlns:a16="http://schemas.microsoft.com/office/drawing/2014/main" xmlns="" id="{AB74F2C5-D780-487E-81C0-2180391A032E}"/>
                </a:ext>
              </a:extLst>
            </p:cNvPr>
            <p:cNvCxnSpPr>
              <a:cxnSpLocks/>
            </p:cNvCxnSpPr>
            <p:nvPr/>
          </p:nvCxnSpPr>
          <p:spPr>
            <a:xfrm flipV="1">
              <a:off x="2580403" y="2353136"/>
              <a:ext cx="318159" cy="876313"/>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xmlns="" id="{A66E808F-1BDC-4587-B0DE-A9F28D129AF4}"/>
                </a:ext>
              </a:extLst>
            </p:cNvPr>
            <p:cNvCxnSpPr>
              <a:cxnSpLocks/>
            </p:cNvCxnSpPr>
            <p:nvPr/>
          </p:nvCxnSpPr>
          <p:spPr>
            <a:xfrm flipH="1">
              <a:off x="2896181" y="2358337"/>
              <a:ext cx="544926" cy="0"/>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200" name="Group 199">
            <a:extLst>
              <a:ext uri="{FF2B5EF4-FFF2-40B4-BE49-F238E27FC236}">
                <a16:creationId xmlns:a16="http://schemas.microsoft.com/office/drawing/2014/main" xmlns="" id="{3CEC62BD-9BB1-462B-BFE3-D47CB89C6D10}"/>
              </a:ext>
            </a:extLst>
          </p:cNvPr>
          <p:cNvGrpSpPr/>
          <p:nvPr/>
        </p:nvGrpSpPr>
        <p:grpSpPr>
          <a:xfrm>
            <a:off x="7816914" y="3232091"/>
            <a:ext cx="1594880" cy="467103"/>
            <a:chOff x="2405041" y="2900695"/>
            <a:chExt cx="2126507" cy="622804"/>
          </a:xfrm>
        </p:grpSpPr>
        <p:sp>
          <p:nvSpPr>
            <p:cNvPr id="201" name="TextBox 200">
              <a:extLst>
                <a:ext uri="{FF2B5EF4-FFF2-40B4-BE49-F238E27FC236}">
                  <a16:creationId xmlns:a16="http://schemas.microsoft.com/office/drawing/2014/main" xmlns="" id="{5959AE77-BB29-43CA-B481-3F57A0C268FB}"/>
                </a:ext>
              </a:extLst>
            </p:cNvPr>
            <p:cNvSpPr txBox="1"/>
            <p:nvPr/>
          </p:nvSpPr>
          <p:spPr>
            <a:xfrm>
              <a:off x="2405041" y="2900695"/>
              <a:ext cx="2126507" cy="400110"/>
            </a:xfrm>
            <a:prstGeom prst="rect">
              <a:avLst/>
            </a:prstGeom>
            <a:noFill/>
          </p:spPr>
          <p:txBody>
            <a:bodyPr wrap="square" rtlCol="0">
              <a:spAutoFit/>
            </a:bodyPr>
            <a:lstStyle/>
            <a:p>
              <a:r>
                <a:rPr lang="en-US" sz="1350" b="1" dirty="0">
                  <a:solidFill>
                    <a:schemeClr val="bg1">
                      <a:lumMod val="50000"/>
                    </a:schemeClr>
                  </a:solidFill>
                  <a:latin typeface="Tw Cen MT" panose="020B0602020104020603" pitchFamily="34" charset="0"/>
                </a:rPr>
                <a:t>SOUTH KOREA</a:t>
              </a:r>
            </a:p>
          </p:txBody>
        </p:sp>
        <p:sp>
          <p:nvSpPr>
            <p:cNvPr id="202" name="TextBox 201">
              <a:extLst>
                <a:ext uri="{FF2B5EF4-FFF2-40B4-BE49-F238E27FC236}">
                  <a16:creationId xmlns:a16="http://schemas.microsoft.com/office/drawing/2014/main" xmlns="" id="{27314351-1120-4B91-AD4B-AEC85A92279C}"/>
                </a:ext>
              </a:extLst>
            </p:cNvPr>
            <p:cNvSpPr txBox="1"/>
            <p:nvPr/>
          </p:nvSpPr>
          <p:spPr>
            <a:xfrm>
              <a:off x="2405041" y="3154167"/>
              <a:ext cx="1552340" cy="369332"/>
            </a:xfrm>
            <a:prstGeom prst="rect">
              <a:avLst/>
            </a:prstGeom>
            <a:noFill/>
          </p:spPr>
          <p:txBody>
            <a:bodyPr wrap="square" rtlCol="0">
              <a:spAutoFit/>
            </a:bodyPr>
            <a:lstStyle/>
            <a:p>
              <a:r>
                <a:rPr lang="en-US" sz="1200" b="1" dirty="0">
                  <a:solidFill>
                    <a:schemeClr val="accent1"/>
                  </a:solidFill>
                  <a:latin typeface="Tw Cen MT" panose="020B0602020104020603" pitchFamily="34" charset="0"/>
                </a:rPr>
                <a:t>KRISS</a:t>
              </a:r>
            </a:p>
          </p:txBody>
        </p:sp>
      </p:grpSp>
      <p:grpSp>
        <p:nvGrpSpPr>
          <p:cNvPr id="203" name="Group 202">
            <a:extLst>
              <a:ext uri="{FF2B5EF4-FFF2-40B4-BE49-F238E27FC236}">
                <a16:creationId xmlns:a16="http://schemas.microsoft.com/office/drawing/2014/main" xmlns="" id="{2F21DC7F-9B83-455E-9808-4984A7AD1AF1}"/>
              </a:ext>
            </a:extLst>
          </p:cNvPr>
          <p:cNvGrpSpPr/>
          <p:nvPr/>
        </p:nvGrpSpPr>
        <p:grpSpPr>
          <a:xfrm>
            <a:off x="4933447" y="2812439"/>
            <a:ext cx="857212" cy="1489027"/>
            <a:chOff x="2580403" y="1244082"/>
            <a:chExt cx="1142949" cy="1985369"/>
          </a:xfrm>
        </p:grpSpPr>
        <p:cxnSp>
          <p:nvCxnSpPr>
            <p:cNvPr id="204" name="Straight Connector 203">
              <a:extLst>
                <a:ext uri="{FF2B5EF4-FFF2-40B4-BE49-F238E27FC236}">
                  <a16:creationId xmlns:a16="http://schemas.microsoft.com/office/drawing/2014/main" xmlns="" id="{989863A2-DC86-4C1B-ADDA-ADB6966D41AF}"/>
                </a:ext>
              </a:extLst>
            </p:cNvPr>
            <p:cNvCxnSpPr>
              <a:cxnSpLocks/>
            </p:cNvCxnSpPr>
            <p:nvPr/>
          </p:nvCxnSpPr>
          <p:spPr>
            <a:xfrm flipV="1">
              <a:off x="2580403" y="1244082"/>
              <a:ext cx="794241" cy="1985369"/>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xmlns="" id="{932125E6-FB36-40CA-8388-4E813A290662}"/>
                </a:ext>
              </a:extLst>
            </p:cNvPr>
            <p:cNvCxnSpPr>
              <a:cxnSpLocks/>
            </p:cNvCxnSpPr>
            <p:nvPr/>
          </p:nvCxnSpPr>
          <p:spPr>
            <a:xfrm flipH="1">
              <a:off x="3374644" y="1244082"/>
              <a:ext cx="348708" cy="0"/>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208" name="Group 207">
            <a:extLst>
              <a:ext uri="{FF2B5EF4-FFF2-40B4-BE49-F238E27FC236}">
                <a16:creationId xmlns:a16="http://schemas.microsoft.com/office/drawing/2014/main" xmlns="" id="{6922ABF2-1033-4987-8832-62AF320AC715}"/>
              </a:ext>
            </a:extLst>
          </p:cNvPr>
          <p:cNvGrpSpPr/>
          <p:nvPr/>
        </p:nvGrpSpPr>
        <p:grpSpPr>
          <a:xfrm>
            <a:off x="5752768" y="2675804"/>
            <a:ext cx="1594880" cy="467103"/>
            <a:chOff x="2405041" y="2900695"/>
            <a:chExt cx="2126507" cy="622804"/>
          </a:xfrm>
        </p:grpSpPr>
        <p:sp>
          <p:nvSpPr>
            <p:cNvPr id="209" name="TextBox 208">
              <a:extLst>
                <a:ext uri="{FF2B5EF4-FFF2-40B4-BE49-F238E27FC236}">
                  <a16:creationId xmlns:a16="http://schemas.microsoft.com/office/drawing/2014/main" xmlns="" id="{54F57E79-BE40-4C5F-BBAD-2509286F838A}"/>
                </a:ext>
              </a:extLst>
            </p:cNvPr>
            <p:cNvSpPr txBox="1"/>
            <p:nvPr/>
          </p:nvSpPr>
          <p:spPr>
            <a:xfrm>
              <a:off x="2405041" y="2900695"/>
              <a:ext cx="2126507" cy="400110"/>
            </a:xfrm>
            <a:prstGeom prst="rect">
              <a:avLst/>
            </a:prstGeom>
            <a:noFill/>
          </p:spPr>
          <p:txBody>
            <a:bodyPr wrap="square" rtlCol="0">
              <a:spAutoFit/>
            </a:bodyPr>
            <a:lstStyle/>
            <a:p>
              <a:r>
                <a:rPr lang="en-US" sz="1350" b="1" dirty="0">
                  <a:solidFill>
                    <a:schemeClr val="bg1">
                      <a:lumMod val="50000"/>
                    </a:schemeClr>
                  </a:solidFill>
                  <a:latin typeface="Tw Cen MT" panose="020B0602020104020603" pitchFamily="34" charset="0"/>
                </a:rPr>
                <a:t>TURKY</a:t>
              </a:r>
            </a:p>
          </p:txBody>
        </p:sp>
        <p:sp>
          <p:nvSpPr>
            <p:cNvPr id="210" name="TextBox 209">
              <a:extLst>
                <a:ext uri="{FF2B5EF4-FFF2-40B4-BE49-F238E27FC236}">
                  <a16:creationId xmlns:a16="http://schemas.microsoft.com/office/drawing/2014/main" xmlns="" id="{92352169-48BF-400E-9B0B-8FEDB035BE9B}"/>
                </a:ext>
              </a:extLst>
            </p:cNvPr>
            <p:cNvSpPr txBox="1"/>
            <p:nvPr/>
          </p:nvSpPr>
          <p:spPr>
            <a:xfrm>
              <a:off x="2405041" y="3154167"/>
              <a:ext cx="1552340" cy="369332"/>
            </a:xfrm>
            <a:prstGeom prst="rect">
              <a:avLst/>
            </a:prstGeom>
            <a:noFill/>
          </p:spPr>
          <p:txBody>
            <a:bodyPr wrap="square" rtlCol="0">
              <a:spAutoFit/>
            </a:bodyPr>
            <a:lstStyle/>
            <a:p>
              <a:r>
                <a:rPr lang="en-US" sz="1200" b="1" dirty="0">
                  <a:solidFill>
                    <a:schemeClr val="accent1"/>
                  </a:solidFill>
                  <a:latin typeface="Tw Cen MT" panose="020B0602020104020603" pitchFamily="34" charset="0"/>
                </a:rPr>
                <a:t>UME</a:t>
              </a:r>
            </a:p>
          </p:txBody>
        </p:sp>
      </p:grpSp>
      <p:grpSp>
        <p:nvGrpSpPr>
          <p:cNvPr id="69" name="Group 68">
            <a:extLst>
              <a:ext uri="{FF2B5EF4-FFF2-40B4-BE49-F238E27FC236}">
                <a16:creationId xmlns:a16="http://schemas.microsoft.com/office/drawing/2014/main" xmlns="" id="{EEC2EEFF-40DC-46A9-BBD0-ABADF28AD42B}"/>
              </a:ext>
            </a:extLst>
          </p:cNvPr>
          <p:cNvGrpSpPr/>
          <p:nvPr/>
        </p:nvGrpSpPr>
        <p:grpSpPr>
          <a:xfrm>
            <a:off x="4216438" y="5020932"/>
            <a:ext cx="594862" cy="517564"/>
            <a:chOff x="1804012" y="3625908"/>
            <a:chExt cx="644945" cy="690085"/>
          </a:xfrm>
        </p:grpSpPr>
        <p:cxnSp>
          <p:nvCxnSpPr>
            <p:cNvPr id="70" name="Straight Connector 69">
              <a:extLst>
                <a:ext uri="{FF2B5EF4-FFF2-40B4-BE49-F238E27FC236}">
                  <a16:creationId xmlns:a16="http://schemas.microsoft.com/office/drawing/2014/main" xmlns="" id="{27D0E2B9-11BB-4EB8-BD39-7B6E222EB39E}"/>
                </a:ext>
              </a:extLst>
            </p:cNvPr>
            <p:cNvCxnSpPr>
              <a:cxnSpLocks/>
            </p:cNvCxnSpPr>
            <p:nvPr/>
          </p:nvCxnSpPr>
          <p:spPr>
            <a:xfrm flipH="1">
              <a:off x="2099288" y="3625908"/>
              <a:ext cx="349669" cy="690085"/>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22F7ACD0-C135-423D-AB78-0AB13DE76A9D}"/>
                </a:ext>
              </a:extLst>
            </p:cNvPr>
            <p:cNvCxnSpPr/>
            <p:nvPr/>
          </p:nvCxnSpPr>
          <p:spPr>
            <a:xfrm flipH="1">
              <a:off x="1804012" y="4315993"/>
              <a:ext cx="295276" cy="0"/>
            </a:xfrm>
            <a:prstGeom prst="line">
              <a:avLst/>
            </a:prstGeom>
            <a:ln w="9525">
              <a:solidFill>
                <a:srgbClr val="EE9524"/>
              </a:solidFill>
            </a:ln>
          </p:spPr>
          <p:style>
            <a:lnRef idx="1">
              <a:schemeClr val="accent1"/>
            </a:lnRef>
            <a:fillRef idx="0">
              <a:schemeClr val="accent1"/>
            </a:fillRef>
            <a:effectRef idx="0">
              <a:schemeClr val="accent1"/>
            </a:effectRef>
            <a:fontRef idx="minor">
              <a:schemeClr val="tx1"/>
            </a:fontRef>
          </p:style>
        </p:cxnSp>
      </p:grpSp>
      <p:grpSp>
        <p:nvGrpSpPr>
          <p:cNvPr id="72" name="Group 71">
            <a:extLst>
              <a:ext uri="{FF2B5EF4-FFF2-40B4-BE49-F238E27FC236}">
                <a16:creationId xmlns:a16="http://schemas.microsoft.com/office/drawing/2014/main" xmlns="" id="{4703431B-757A-43A4-9DDD-EA4E6DF6DF67}"/>
              </a:ext>
            </a:extLst>
          </p:cNvPr>
          <p:cNvGrpSpPr/>
          <p:nvPr/>
        </p:nvGrpSpPr>
        <p:grpSpPr>
          <a:xfrm>
            <a:off x="2650105" y="5407356"/>
            <a:ext cx="1594880" cy="451518"/>
            <a:chOff x="2281192" y="2900695"/>
            <a:chExt cx="2126507" cy="602023"/>
          </a:xfrm>
        </p:grpSpPr>
        <p:sp>
          <p:nvSpPr>
            <p:cNvPr id="73" name="TextBox 72">
              <a:extLst>
                <a:ext uri="{FF2B5EF4-FFF2-40B4-BE49-F238E27FC236}">
                  <a16:creationId xmlns:a16="http://schemas.microsoft.com/office/drawing/2014/main" xmlns="" id="{C44862A0-965E-42AB-8779-67AF9E6BEA84}"/>
                </a:ext>
              </a:extLst>
            </p:cNvPr>
            <p:cNvSpPr txBox="1"/>
            <p:nvPr/>
          </p:nvSpPr>
          <p:spPr>
            <a:xfrm>
              <a:off x="2281192" y="2900695"/>
              <a:ext cx="2126507" cy="400109"/>
            </a:xfrm>
            <a:prstGeom prst="rect">
              <a:avLst/>
            </a:prstGeom>
            <a:noFill/>
          </p:spPr>
          <p:txBody>
            <a:bodyPr wrap="square" rtlCol="0">
              <a:spAutoFit/>
            </a:bodyPr>
            <a:lstStyle/>
            <a:p>
              <a:pPr algn="r"/>
              <a:r>
                <a:rPr lang="en-US" sz="1350" b="1" dirty="0">
                  <a:solidFill>
                    <a:schemeClr val="bg1">
                      <a:lumMod val="50000"/>
                    </a:schemeClr>
                  </a:solidFill>
                  <a:latin typeface="Tw Cen MT" panose="020B0602020104020603" pitchFamily="34" charset="0"/>
                </a:rPr>
                <a:t>EGYPT</a:t>
              </a:r>
            </a:p>
          </p:txBody>
        </p:sp>
        <p:sp>
          <p:nvSpPr>
            <p:cNvPr id="74" name="TextBox 73">
              <a:extLst>
                <a:ext uri="{FF2B5EF4-FFF2-40B4-BE49-F238E27FC236}">
                  <a16:creationId xmlns:a16="http://schemas.microsoft.com/office/drawing/2014/main" xmlns="" id="{E0322766-5599-4307-815D-4F84D6CEA279}"/>
                </a:ext>
              </a:extLst>
            </p:cNvPr>
            <p:cNvSpPr txBox="1"/>
            <p:nvPr/>
          </p:nvSpPr>
          <p:spPr>
            <a:xfrm>
              <a:off x="2689104" y="3133386"/>
              <a:ext cx="1552340" cy="369332"/>
            </a:xfrm>
            <a:prstGeom prst="rect">
              <a:avLst/>
            </a:prstGeom>
            <a:noFill/>
          </p:spPr>
          <p:txBody>
            <a:bodyPr wrap="square" rtlCol="0">
              <a:spAutoFit/>
            </a:bodyPr>
            <a:lstStyle/>
            <a:p>
              <a:pPr algn="r"/>
              <a:r>
                <a:rPr lang="en-US" sz="1200" b="1" dirty="0">
                  <a:solidFill>
                    <a:schemeClr val="accent1"/>
                  </a:solidFill>
                  <a:latin typeface="Tw Cen MT" panose="020B0602020104020603" pitchFamily="34" charset="0"/>
                </a:rPr>
                <a:t>NIS</a:t>
              </a:r>
            </a:p>
          </p:txBody>
        </p:sp>
      </p:grpSp>
      <p:grpSp>
        <p:nvGrpSpPr>
          <p:cNvPr id="85" name="Group 84">
            <a:extLst>
              <a:ext uri="{FF2B5EF4-FFF2-40B4-BE49-F238E27FC236}">
                <a16:creationId xmlns:a16="http://schemas.microsoft.com/office/drawing/2014/main" xmlns="" id="{99A81CDB-32D0-44DE-8C97-ED9715A26794}"/>
              </a:ext>
            </a:extLst>
          </p:cNvPr>
          <p:cNvGrpSpPr/>
          <p:nvPr/>
        </p:nvGrpSpPr>
        <p:grpSpPr>
          <a:xfrm>
            <a:off x="3857730" y="2413347"/>
            <a:ext cx="1075867" cy="142875"/>
            <a:chOff x="4679586" y="878988"/>
            <a:chExt cx="1434489" cy="190500"/>
          </a:xfrm>
        </p:grpSpPr>
        <p:sp>
          <p:nvSpPr>
            <p:cNvPr id="86" name="Oval 85">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7" name="Oval 86">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8" name="Oval 87">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9" name="Oval 88">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0" name="Oval 89">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55" name="Group 54">
            <a:extLst>
              <a:ext uri="{FF2B5EF4-FFF2-40B4-BE49-F238E27FC236}">
                <a16:creationId xmlns:a16="http://schemas.microsoft.com/office/drawing/2014/main" xmlns="" id="{A5C6534E-0C40-43AA-B31F-2DE286342FE4}"/>
              </a:ext>
            </a:extLst>
          </p:cNvPr>
          <p:cNvGrpSpPr/>
          <p:nvPr/>
        </p:nvGrpSpPr>
        <p:grpSpPr>
          <a:xfrm>
            <a:off x="5091325" y="4783268"/>
            <a:ext cx="210239" cy="216298"/>
            <a:chOff x="5594958" y="6721378"/>
            <a:chExt cx="277908" cy="285917"/>
          </a:xfrm>
        </p:grpSpPr>
        <p:sp>
          <p:nvSpPr>
            <p:cNvPr id="56" name="Teardrop 55">
              <a:extLst>
                <a:ext uri="{FF2B5EF4-FFF2-40B4-BE49-F238E27FC236}">
                  <a16:creationId xmlns:a16="http://schemas.microsoft.com/office/drawing/2014/main" xmlns="" id="{892D3770-46FB-41F9-8550-96E625EAFC59}"/>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57" name="Oval 56">
              <a:extLst>
                <a:ext uri="{FF2B5EF4-FFF2-40B4-BE49-F238E27FC236}">
                  <a16:creationId xmlns:a16="http://schemas.microsoft.com/office/drawing/2014/main" xmlns="" id="{B0DEDEFF-EFE3-4E4D-B971-FA34DDC68E5B}"/>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2" name="Picture 1">
            <a:extLst>
              <a:ext uri="{FF2B5EF4-FFF2-40B4-BE49-F238E27FC236}">
                <a16:creationId xmlns:a16="http://schemas.microsoft.com/office/drawing/2014/main" xmlns="" id="{C28E0F21-BABF-473C-A167-D34EB2A09C16}"/>
              </a:ext>
            </a:extLst>
          </p:cNvPr>
          <p:cNvPicPr>
            <a:picLocks noChangeAspect="1"/>
          </p:cNvPicPr>
          <p:nvPr/>
        </p:nvPicPr>
        <p:blipFill>
          <a:blip r:embed="rId3"/>
          <a:stretch>
            <a:fillRect/>
          </a:stretch>
        </p:blipFill>
        <p:spPr>
          <a:xfrm>
            <a:off x="5348151" y="4779559"/>
            <a:ext cx="219475" cy="297206"/>
          </a:xfrm>
          <a:prstGeom prst="rect">
            <a:avLst/>
          </a:prstGeom>
        </p:spPr>
      </p:pic>
      <p:grpSp>
        <p:nvGrpSpPr>
          <p:cNvPr id="62" name="Group 61">
            <a:extLst>
              <a:ext uri="{FF2B5EF4-FFF2-40B4-BE49-F238E27FC236}">
                <a16:creationId xmlns:a16="http://schemas.microsoft.com/office/drawing/2014/main" xmlns="" id="{17C1A6D5-9B59-4FF8-A851-94C1DACE6476}"/>
              </a:ext>
            </a:extLst>
          </p:cNvPr>
          <p:cNvGrpSpPr/>
          <p:nvPr/>
        </p:nvGrpSpPr>
        <p:grpSpPr>
          <a:xfrm>
            <a:off x="4971372" y="4557000"/>
            <a:ext cx="210239" cy="216298"/>
            <a:chOff x="5594958" y="6721378"/>
            <a:chExt cx="277908" cy="285917"/>
          </a:xfrm>
        </p:grpSpPr>
        <p:sp>
          <p:nvSpPr>
            <p:cNvPr id="63" name="Teardrop 62">
              <a:extLst>
                <a:ext uri="{FF2B5EF4-FFF2-40B4-BE49-F238E27FC236}">
                  <a16:creationId xmlns:a16="http://schemas.microsoft.com/office/drawing/2014/main" xmlns="" id="{DAC0F9E8-CF41-4C2C-87F7-4CC2016693FD}"/>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4" name="Oval 63">
              <a:extLst>
                <a:ext uri="{FF2B5EF4-FFF2-40B4-BE49-F238E27FC236}">
                  <a16:creationId xmlns:a16="http://schemas.microsoft.com/office/drawing/2014/main" xmlns="" id="{BDA89512-572A-48E2-B408-E279B77EFA04}"/>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65" name="Group 64">
            <a:extLst>
              <a:ext uri="{FF2B5EF4-FFF2-40B4-BE49-F238E27FC236}">
                <a16:creationId xmlns:a16="http://schemas.microsoft.com/office/drawing/2014/main" xmlns="" id="{92EAAC00-08AA-4446-8335-57828D0BEBC5}"/>
              </a:ext>
            </a:extLst>
          </p:cNvPr>
          <p:cNvGrpSpPr/>
          <p:nvPr/>
        </p:nvGrpSpPr>
        <p:grpSpPr>
          <a:xfrm>
            <a:off x="5305840" y="4928162"/>
            <a:ext cx="210239" cy="216298"/>
            <a:chOff x="5594958" y="6721378"/>
            <a:chExt cx="277908" cy="285917"/>
          </a:xfrm>
        </p:grpSpPr>
        <p:sp>
          <p:nvSpPr>
            <p:cNvPr id="75" name="Teardrop 74">
              <a:extLst>
                <a:ext uri="{FF2B5EF4-FFF2-40B4-BE49-F238E27FC236}">
                  <a16:creationId xmlns:a16="http://schemas.microsoft.com/office/drawing/2014/main" xmlns="" id="{73D2A565-D300-46CD-B1C2-D8CE2FC87430}"/>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6" name="Oval 75">
              <a:extLst>
                <a:ext uri="{FF2B5EF4-FFF2-40B4-BE49-F238E27FC236}">
                  <a16:creationId xmlns:a16="http://schemas.microsoft.com/office/drawing/2014/main" xmlns="" id="{A5B78D75-C5AD-4DF7-8776-BBDEE6810768}"/>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77" name="Group 76">
            <a:extLst>
              <a:ext uri="{FF2B5EF4-FFF2-40B4-BE49-F238E27FC236}">
                <a16:creationId xmlns:a16="http://schemas.microsoft.com/office/drawing/2014/main" xmlns="" id="{C583F19F-95D5-46C7-9782-0C1DFEEE4F3C}"/>
              </a:ext>
            </a:extLst>
          </p:cNvPr>
          <p:cNvGrpSpPr/>
          <p:nvPr/>
        </p:nvGrpSpPr>
        <p:grpSpPr>
          <a:xfrm>
            <a:off x="5209267" y="4640322"/>
            <a:ext cx="210239" cy="216298"/>
            <a:chOff x="5594958" y="6721378"/>
            <a:chExt cx="277908" cy="285917"/>
          </a:xfrm>
        </p:grpSpPr>
        <p:sp>
          <p:nvSpPr>
            <p:cNvPr id="78" name="Teardrop 77">
              <a:extLst>
                <a:ext uri="{FF2B5EF4-FFF2-40B4-BE49-F238E27FC236}">
                  <a16:creationId xmlns:a16="http://schemas.microsoft.com/office/drawing/2014/main" xmlns="" id="{E04811D6-26C7-4124-997A-3B6DCF138CBD}"/>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9" name="Oval 78">
              <a:extLst>
                <a:ext uri="{FF2B5EF4-FFF2-40B4-BE49-F238E27FC236}">
                  <a16:creationId xmlns:a16="http://schemas.microsoft.com/office/drawing/2014/main" xmlns="" id="{0BD26881-D0BC-4981-A2D4-50A755692173}"/>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grpSp>
        <p:nvGrpSpPr>
          <p:cNvPr id="80" name="Group 79">
            <a:extLst>
              <a:ext uri="{FF2B5EF4-FFF2-40B4-BE49-F238E27FC236}">
                <a16:creationId xmlns:a16="http://schemas.microsoft.com/office/drawing/2014/main" xmlns="" id="{E6979F53-ACEA-49DF-ADA2-756DEFF6A9E2}"/>
              </a:ext>
            </a:extLst>
          </p:cNvPr>
          <p:cNvGrpSpPr/>
          <p:nvPr/>
        </p:nvGrpSpPr>
        <p:grpSpPr>
          <a:xfrm>
            <a:off x="306841" y="5543452"/>
            <a:ext cx="210416" cy="218209"/>
            <a:chOff x="5594958" y="6721378"/>
            <a:chExt cx="277908" cy="285917"/>
          </a:xfrm>
        </p:grpSpPr>
        <p:sp>
          <p:nvSpPr>
            <p:cNvPr id="81" name="Teardrop 80">
              <a:extLst>
                <a:ext uri="{FF2B5EF4-FFF2-40B4-BE49-F238E27FC236}">
                  <a16:creationId xmlns:a16="http://schemas.microsoft.com/office/drawing/2014/main" xmlns="" id="{D1951062-6427-4619-9C2A-A847C9C00D70}"/>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2" name="Oval 81">
              <a:extLst>
                <a:ext uri="{FF2B5EF4-FFF2-40B4-BE49-F238E27FC236}">
                  <a16:creationId xmlns:a16="http://schemas.microsoft.com/office/drawing/2014/main" xmlns="" id="{4F9AC57A-1118-4E48-8B11-BEB982A58483}"/>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5" name="TextBox 4">
            <a:extLst>
              <a:ext uri="{FF2B5EF4-FFF2-40B4-BE49-F238E27FC236}">
                <a16:creationId xmlns:a16="http://schemas.microsoft.com/office/drawing/2014/main" xmlns="" id="{4B6EEDE0-4266-432D-B59F-94C7F46600BC}"/>
              </a:ext>
            </a:extLst>
          </p:cNvPr>
          <p:cNvSpPr txBox="1"/>
          <p:nvPr/>
        </p:nvSpPr>
        <p:spPr>
          <a:xfrm>
            <a:off x="573277" y="5594791"/>
            <a:ext cx="1035414" cy="300082"/>
          </a:xfrm>
          <a:prstGeom prst="rect">
            <a:avLst/>
          </a:prstGeom>
          <a:noFill/>
        </p:spPr>
        <p:txBody>
          <a:bodyPr wrap="square" rtlCol="0">
            <a:spAutoFit/>
          </a:bodyPr>
          <a:lstStyle/>
          <a:p>
            <a:r>
              <a:rPr lang="en-US" sz="1350" b="1" dirty="0">
                <a:solidFill>
                  <a:srgbClr val="002060"/>
                </a:solidFill>
                <a:latin typeface="Tw Cen MT" panose="020B0602020104020603" pitchFamily="34" charset="0"/>
                <a:cs typeface="Arial" panose="020B0604020202020204" pitchFamily="34" charset="0"/>
              </a:rPr>
              <a:t>7</a:t>
            </a:r>
            <a:r>
              <a:rPr lang="en-US" sz="1050" b="1" dirty="0">
                <a:solidFill>
                  <a:srgbClr val="002060"/>
                </a:solidFill>
                <a:latin typeface="Tw Cen MT" panose="020B0602020104020603" pitchFamily="34" charset="0"/>
                <a:cs typeface="Arial" panose="020B0604020202020204" pitchFamily="34" charset="0"/>
              </a:rPr>
              <a:t> </a:t>
            </a:r>
            <a:r>
              <a:rPr lang="en-US" sz="1200" dirty="0">
                <a:solidFill>
                  <a:schemeClr val="bg1">
                    <a:lumMod val="50000"/>
                  </a:schemeClr>
                </a:solidFill>
              </a:rPr>
              <a:t>Members</a:t>
            </a:r>
            <a:r>
              <a:rPr lang="en-US" sz="1050" dirty="0"/>
              <a:t> </a:t>
            </a:r>
          </a:p>
        </p:txBody>
      </p:sp>
      <p:pic>
        <p:nvPicPr>
          <p:cNvPr id="6" name="Picture 5">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304800" y="5901937"/>
            <a:ext cx="214483" cy="297416"/>
          </a:xfrm>
          <a:prstGeom prst="rect">
            <a:avLst/>
          </a:prstGeom>
        </p:spPr>
      </p:pic>
      <p:sp>
        <p:nvSpPr>
          <p:cNvPr id="83" name="TextBox 82">
            <a:extLst>
              <a:ext uri="{FF2B5EF4-FFF2-40B4-BE49-F238E27FC236}">
                <a16:creationId xmlns:a16="http://schemas.microsoft.com/office/drawing/2014/main" xmlns="" id="{E29DF757-D7B4-46D4-A767-38D8F014396C}"/>
              </a:ext>
            </a:extLst>
          </p:cNvPr>
          <p:cNvSpPr txBox="1"/>
          <p:nvPr/>
        </p:nvSpPr>
        <p:spPr>
          <a:xfrm>
            <a:off x="549897" y="5932411"/>
            <a:ext cx="2235176" cy="300082"/>
          </a:xfrm>
          <a:prstGeom prst="rect">
            <a:avLst/>
          </a:prstGeom>
          <a:noFill/>
        </p:spPr>
        <p:txBody>
          <a:bodyPr wrap="square" rtlCol="0">
            <a:spAutoFit/>
          </a:bodyPr>
          <a:lstStyle/>
          <a:p>
            <a:r>
              <a:rPr lang="en-US" sz="1350" b="1" dirty="0">
                <a:solidFill>
                  <a:srgbClr val="002060"/>
                </a:solidFill>
                <a:latin typeface="Tw Cen MT" panose="020B0602020104020603" pitchFamily="34" charset="0"/>
                <a:cs typeface="Arial" panose="020B0604020202020204" pitchFamily="34" charset="0"/>
              </a:rPr>
              <a:t>5</a:t>
            </a:r>
            <a:r>
              <a:rPr lang="en-US" sz="1350" dirty="0">
                <a:solidFill>
                  <a:schemeClr val="bg1">
                    <a:lumMod val="50000"/>
                  </a:schemeClr>
                </a:solidFill>
                <a:latin typeface="Tw Cen MT" panose="020B0602020104020603" pitchFamily="34" charset="0"/>
              </a:rPr>
              <a:t> </a:t>
            </a:r>
            <a:r>
              <a:rPr lang="en-US" sz="1200" dirty="0">
                <a:solidFill>
                  <a:schemeClr val="bg1">
                    <a:lumMod val="50000"/>
                  </a:schemeClr>
                </a:solidFill>
                <a:latin typeface="Tw Cen MT" panose="020B0602020104020603" pitchFamily="34" charset="0"/>
              </a:rPr>
              <a:t>Associated </a:t>
            </a:r>
            <a:r>
              <a:rPr lang="en-US" sz="1200" dirty="0">
                <a:solidFill>
                  <a:schemeClr val="bg1">
                    <a:lumMod val="50000"/>
                  </a:schemeClr>
                </a:solidFill>
              </a:rPr>
              <a:t>Members</a:t>
            </a:r>
            <a:r>
              <a:rPr lang="en-US" sz="1200" dirty="0"/>
              <a:t> </a:t>
            </a:r>
          </a:p>
        </p:txBody>
      </p:sp>
      <p:pic>
        <p:nvPicPr>
          <p:cNvPr id="84" name="Picture 83">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7503102" y="4099114"/>
            <a:ext cx="214483" cy="297416"/>
          </a:xfrm>
          <a:prstGeom prst="rect">
            <a:avLst/>
          </a:prstGeom>
        </p:spPr>
      </p:pic>
      <p:pic>
        <p:nvPicPr>
          <p:cNvPr id="91" name="Picture 90">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6575713" y="4722569"/>
            <a:ext cx="214483" cy="297416"/>
          </a:xfrm>
          <a:prstGeom prst="rect">
            <a:avLst/>
          </a:prstGeom>
        </p:spPr>
      </p:pic>
      <p:pic>
        <p:nvPicPr>
          <p:cNvPr id="92" name="Picture 91">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4494934" y="4356290"/>
            <a:ext cx="214483" cy="297416"/>
          </a:xfrm>
          <a:prstGeom prst="rect">
            <a:avLst/>
          </a:prstGeom>
        </p:spPr>
      </p:pic>
      <p:pic>
        <p:nvPicPr>
          <p:cNvPr id="93" name="Picture 92">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4717047" y="4839467"/>
            <a:ext cx="214483" cy="297416"/>
          </a:xfrm>
          <a:prstGeom prst="rect">
            <a:avLst/>
          </a:prstGeom>
        </p:spPr>
      </p:pic>
      <p:pic>
        <p:nvPicPr>
          <p:cNvPr id="94" name="Picture 93">
            <a:extLst>
              <a:ext uri="{FF2B5EF4-FFF2-40B4-BE49-F238E27FC236}">
                <a16:creationId xmlns:a16="http://schemas.microsoft.com/office/drawing/2014/main" xmlns="" id="{A031935B-8585-4FEB-A277-FED15A153736}"/>
              </a:ext>
            </a:extLst>
          </p:cNvPr>
          <p:cNvPicPr>
            <a:picLocks noChangeAspect="1"/>
          </p:cNvPicPr>
          <p:nvPr/>
        </p:nvPicPr>
        <p:blipFill>
          <a:blip r:embed="rId4"/>
          <a:stretch>
            <a:fillRect/>
          </a:stretch>
        </p:blipFill>
        <p:spPr>
          <a:xfrm>
            <a:off x="4806661" y="4488774"/>
            <a:ext cx="214483" cy="297416"/>
          </a:xfrm>
          <a:prstGeom prst="rect">
            <a:avLst/>
          </a:prstGeom>
        </p:spPr>
      </p:pic>
      <p:grpSp>
        <p:nvGrpSpPr>
          <p:cNvPr id="95" name="Group 94">
            <a:extLst>
              <a:ext uri="{FF2B5EF4-FFF2-40B4-BE49-F238E27FC236}">
                <a16:creationId xmlns:a16="http://schemas.microsoft.com/office/drawing/2014/main" xmlns="" id="{E6979F53-ACEA-49DF-ADA2-756DEFF6A9E2}"/>
              </a:ext>
            </a:extLst>
          </p:cNvPr>
          <p:cNvGrpSpPr/>
          <p:nvPr/>
        </p:nvGrpSpPr>
        <p:grpSpPr>
          <a:xfrm>
            <a:off x="5081463" y="4956366"/>
            <a:ext cx="210416" cy="218209"/>
            <a:chOff x="5594958" y="6721378"/>
            <a:chExt cx="277908" cy="285917"/>
          </a:xfrm>
        </p:grpSpPr>
        <p:sp>
          <p:nvSpPr>
            <p:cNvPr id="96" name="Teardrop 95">
              <a:extLst>
                <a:ext uri="{FF2B5EF4-FFF2-40B4-BE49-F238E27FC236}">
                  <a16:creationId xmlns:a16="http://schemas.microsoft.com/office/drawing/2014/main" xmlns="" id="{D1951062-6427-4619-9C2A-A847C9C00D70}"/>
                </a:ext>
              </a:extLst>
            </p:cNvPr>
            <p:cNvSpPr/>
            <p:nvPr/>
          </p:nvSpPr>
          <p:spPr>
            <a:xfrm rot="8100000">
              <a:off x="5594958" y="6721378"/>
              <a:ext cx="277908" cy="285917"/>
            </a:xfrm>
            <a:prstGeom prst="teardrop">
              <a:avLst>
                <a:gd name="adj" fmla="val 12412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7" name="Oval 96">
              <a:extLst>
                <a:ext uri="{FF2B5EF4-FFF2-40B4-BE49-F238E27FC236}">
                  <a16:creationId xmlns:a16="http://schemas.microsoft.com/office/drawing/2014/main" xmlns="" id="{4F9AC57A-1118-4E48-8B11-BEB982A58483}"/>
                </a:ext>
              </a:extLst>
            </p:cNvPr>
            <p:cNvSpPr/>
            <p:nvPr/>
          </p:nvSpPr>
          <p:spPr>
            <a:xfrm>
              <a:off x="5676015" y="6809153"/>
              <a:ext cx="125035" cy="1449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Tree>
    <p:extLst>
      <p:ext uri="{BB962C8B-B14F-4D97-AF65-F5344CB8AC3E}">
        <p14:creationId xmlns:p14="http://schemas.microsoft.com/office/powerpoint/2010/main" val="6535622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wipe(right)">
                                      <p:cBhvr>
                                        <p:cTn id="7" dur="500"/>
                                        <p:tgtEl>
                                          <p:spTgt spid="17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79"/>
                                        </p:tgtEl>
                                        <p:attrNameLst>
                                          <p:attrName>style.visibility</p:attrName>
                                        </p:attrNameLst>
                                      </p:cBhvr>
                                      <p:to>
                                        <p:strVal val="visible"/>
                                      </p:to>
                                    </p:set>
                                    <p:anim calcmode="lin" valueType="num">
                                      <p:cBhvr>
                                        <p:cTn id="11" dur="500" fill="hold"/>
                                        <p:tgtEl>
                                          <p:spTgt spid="179"/>
                                        </p:tgtEl>
                                        <p:attrNameLst>
                                          <p:attrName>ppt_w</p:attrName>
                                        </p:attrNameLst>
                                      </p:cBhvr>
                                      <p:tavLst>
                                        <p:tav tm="0">
                                          <p:val>
                                            <p:fltVal val="0"/>
                                          </p:val>
                                        </p:tav>
                                        <p:tav tm="100000">
                                          <p:val>
                                            <p:strVal val="#ppt_w"/>
                                          </p:val>
                                        </p:tav>
                                      </p:tavLst>
                                    </p:anim>
                                    <p:anim calcmode="lin" valueType="num">
                                      <p:cBhvr>
                                        <p:cTn id="12" dur="500" fill="hold"/>
                                        <p:tgtEl>
                                          <p:spTgt spid="179"/>
                                        </p:tgtEl>
                                        <p:attrNameLst>
                                          <p:attrName>ppt_h</p:attrName>
                                        </p:attrNameLst>
                                      </p:cBhvr>
                                      <p:tavLst>
                                        <p:tav tm="0">
                                          <p:val>
                                            <p:fltVal val="0"/>
                                          </p:val>
                                        </p:tav>
                                        <p:tav tm="100000">
                                          <p:val>
                                            <p:strVal val="#ppt_h"/>
                                          </p:val>
                                        </p:tav>
                                      </p:tavLst>
                                    </p:anim>
                                    <p:animEffect transition="in" filter="fade">
                                      <p:cBhvr>
                                        <p:cTn id="13" dur="500"/>
                                        <p:tgtEl>
                                          <p:spTgt spid="179"/>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2"/>
                                        </p:tgtEl>
                                        <p:attrNameLst>
                                          <p:attrName>style.visibility</p:attrName>
                                        </p:attrNameLst>
                                      </p:cBhvr>
                                      <p:to>
                                        <p:strVal val="visible"/>
                                      </p:to>
                                    </p:set>
                                    <p:animEffect transition="in" filter="wipe(right)">
                                      <p:cBhvr>
                                        <p:cTn id="17" dur="500"/>
                                        <p:tgtEl>
                                          <p:spTgt spid="162"/>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71"/>
                                        </p:tgtEl>
                                        <p:attrNameLst>
                                          <p:attrName>style.visibility</p:attrName>
                                        </p:attrNameLst>
                                      </p:cBhvr>
                                      <p:to>
                                        <p:strVal val="visible"/>
                                      </p:to>
                                    </p:set>
                                    <p:anim calcmode="lin" valueType="num">
                                      <p:cBhvr>
                                        <p:cTn id="21" dur="500" fill="hold"/>
                                        <p:tgtEl>
                                          <p:spTgt spid="171"/>
                                        </p:tgtEl>
                                        <p:attrNameLst>
                                          <p:attrName>ppt_w</p:attrName>
                                        </p:attrNameLst>
                                      </p:cBhvr>
                                      <p:tavLst>
                                        <p:tav tm="0">
                                          <p:val>
                                            <p:fltVal val="0"/>
                                          </p:val>
                                        </p:tav>
                                        <p:tav tm="100000">
                                          <p:val>
                                            <p:strVal val="#ppt_w"/>
                                          </p:val>
                                        </p:tav>
                                      </p:tavLst>
                                    </p:anim>
                                    <p:anim calcmode="lin" valueType="num">
                                      <p:cBhvr>
                                        <p:cTn id="22" dur="500" fill="hold"/>
                                        <p:tgtEl>
                                          <p:spTgt spid="171"/>
                                        </p:tgtEl>
                                        <p:attrNameLst>
                                          <p:attrName>ppt_h</p:attrName>
                                        </p:attrNameLst>
                                      </p:cBhvr>
                                      <p:tavLst>
                                        <p:tav tm="0">
                                          <p:val>
                                            <p:fltVal val="0"/>
                                          </p:val>
                                        </p:tav>
                                        <p:tav tm="100000">
                                          <p:val>
                                            <p:strVal val="#ppt_h"/>
                                          </p:val>
                                        </p:tav>
                                      </p:tavLst>
                                    </p:anim>
                                    <p:animEffect transition="in" filter="fade">
                                      <p:cBhvr>
                                        <p:cTn id="23" dur="500"/>
                                        <p:tgtEl>
                                          <p:spTgt spid="171"/>
                                        </p:tgtEl>
                                      </p:cBhvr>
                                    </p:animEffect>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203"/>
                                        </p:tgtEl>
                                        <p:attrNameLst>
                                          <p:attrName>style.visibility</p:attrName>
                                        </p:attrNameLst>
                                      </p:cBhvr>
                                      <p:to>
                                        <p:strVal val="visible"/>
                                      </p:to>
                                    </p:set>
                                    <p:animEffect transition="in" filter="wipe(left)">
                                      <p:cBhvr>
                                        <p:cTn id="27" dur="500"/>
                                        <p:tgtEl>
                                          <p:spTgt spid="203"/>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08"/>
                                        </p:tgtEl>
                                        <p:attrNameLst>
                                          <p:attrName>style.visibility</p:attrName>
                                        </p:attrNameLst>
                                      </p:cBhvr>
                                      <p:to>
                                        <p:strVal val="visible"/>
                                      </p:to>
                                    </p:set>
                                    <p:anim calcmode="lin" valueType="num">
                                      <p:cBhvr>
                                        <p:cTn id="31" dur="500" fill="hold"/>
                                        <p:tgtEl>
                                          <p:spTgt spid="208"/>
                                        </p:tgtEl>
                                        <p:attrNameLst>
                                          <p:attrName>ppt_w</p:attrName>
                                        </p:attrNameLst>
                                      </p:cBhvr>
                                      <p:tavLst>
                                        <p:tav tm="0">
                                          <p:val>
                                            <p:fltVal val="0"/>
                                          </p:val>
                                        </p:tav>
                                        <p:tav tm="100000">
                                          <p:val>
                                            <p:strVal val="#ppt_w"/>
                                          </p:val>
                                        </p:tav>
                                      </p:tavLst>
                                    </p:anim>
                                    <p:anim calcmode="lin" valueType="num">
                                      <p:cBhvr>
                                        <p:cTn id="32" dur="500" fill="hold"/>
                                        <p:tgtEl>
                                          <p:spTgt spid="208"/>
                                        </p:tgtEl>
                                        <p:attrNameLst>
                                          <p:attrName>ppt_h</p:attrName>
                                        </p:attrNameLst>
                                      </p:cBhvr>
                                      <p:tavLst>
                                        <p:tav tm="0">
                                          <p:val>
                                            <p:fltVal val="0"/>
                                          </p:val>
                                        </p:tav>
                                        <p:tav tm="100000">
                                          <p:val>
                                            <p:strVal val="#ppt_h"/>
                                          </p:val>
                                        </p:tav>
                                      </p:tavLst>
                                    </p:anim>
                                    <p:animEffect transition="in" filter="fade">
                                      <p:cBhvr>
                                        <p:cTn id="33" dur="500"/>
                                        <p:tgtEl>
                                          <p:spTgt spid="208"/>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193"/>
                                        </p:tgtEl>
                                        <p:attrNameLst>
                                          <p:attrName>style.visibility</p:attrName>
                                        </p:attrNameLst>
                                      </p:cBhvr>
                                      <p:to>
                                        <p:strVal val="visible"/>
                                      </p:to>
                                    </p:set>
                                    <p:animEffect transition="in" filter="wipe(left)">
                                      <p:cBhvr>
                                        <p:cTn id="37" dur="500"/>
                                        <p:tgtEl>
                                          <p:spTgt spid="193"/>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200"/>
                                        </p:tgtEl>
                                        <p:attrNameLst>
                                          <p:attrName>style.visibility</p:attrName>
                                        </p:attrNameLst>
                                      </p:cBhvr>
                                      <p:to>
                                        <p:strVal val="visible"/>
                                      </p:to>
                                    </p:set>
                                    <p:anim calcmode="lin" valueType="num">
                                      <p:cBhvr>
                                        <p:cTn id="41" dur="500" fill="hold"/>
                                        <p:tgtEl>
                                          <p:spTgt spid="200"/>
                                        </p:tgtEl>
                                        <p:attrNameLst>
                                          <p:attrName>ppt_w</p:attrName>
                                        </p:attrNameLst>
                                      </p:cBhvr>
                                      <p:tavLst>
                                        <p:tav tm="0">
                                          <p:val>
                                            <p:fltVal val="0"/>
                                          </p:val>
                                        </p:tav>
                                        <p:tav tm="100000">
                                          <p:val>
                                            <p:strVal val="#ppt_w"/>
                                          </p:val>
                                        </p:tav>
                                      </p:tavLst>
                                    </p:anim>
                                    <p:anim calcmode="lin" valueType="num">
                                      <p:cBhvr>
                                        <p:cTn id="42" dur="500" fill="hold"/>
                                        <p:tgtEl>
                                          <p:spTgt spid="200"/>
                                        </p:tgtEl>
                                        <p:attrNameLst>
                                          <p:attrName>ppt_h</p:attrName>
                                        </p:attrNameLst>
                                      </p:cBhvr>
                                      <p:tavLst>
                                        <p:tav tm="0">
                                          <p:val>
                                            <p:fltVal val="0"/>
                                          </p:val>
                                        </p:tav>
                                        <p:tav tm="100000">
                                          <p:val>
                                            <p:strVal val="#ppt_h"/>
                                          </p:val>
                                        </p:tav>
                                      </p:tavLst>
                                    </p:anim>
                                    <p:animEffect transition="in" filter="fade">
                                      <p:cBhvr>
                                        <p:cTn id="43" dur="500"/>
                                        <p:tgtEl>
                                          <p:spTgt spid="200"/>
                                        </p:tgtEl>
                                      </p:cBhvr>
                                    </p:animEffect>
                                  </p:childTnLst>
                                </p:cTn>
                              </p:par>
                            </p:childTnLst>
                          </p:cTn>
                        </p:par>
                        <p:par>
                          <p:cTn id="44" fill="hold">
                            <p:stCondLst>
                              <p:cond delay="4000"/>
                            </p:stCondLst>
                            <p:childTnLst>
                              <p:par>
                                <p:cTn id="45" presetID="22" presetClass="entr" presetSubtype="2" fill="hold" nodeType="afterEffect">
                                  <p:stCondLst>
                                    <p:cond delay="0"/>
                                  </p:stCondLst>
                                  <p:childTnLst>
                                    <p:set>
                                      <p:cBhvr>
                                        <p:cTn id="46" dur="1" fill="hold">
                                          <p:stCondLst>
                                            <p:cond delay="0"/>
                                          </p:stCondLst>
                                        </p:cTn>
                                        <p:tgtEl>
                                          <p:spTgt spid="69"/>
                                        </p:tgtEl>
                                        <p:attrNameLst>
                                          <p:attrName>style.visibility</p:attrName>
                                        </p:attrNameLst>
                                      </p:cBhvr>
                                      <p:to>
                                        <p:strVal val="visible"/>
                                      </p:to>
                                    </p:set>
                                    <p:animEffect transition="in" filter="wipe(right)">
                                      <p:cBhvr>
                                        <p:cTn id="47" dur="500"/>
                                        <p:tgtEl>
                                          <p:spTgt spid="69"/>
                                        </p:tgtEl>
                                      </p:cBhvr>
                                    </p:animEffect>
                                  </p:childTnLst>
                                </p:cTn>
                              </p:par>
                            </p:childTnLst>
                          </p:cTn>
                        </p:par>
                        <p:par>
                          <p:cTn id="48" fill="hold">
                            <p:stCondLst>
                              <p:cond delay="4500"/>
                            </p:stCondLst>
                            <p:childTnLst>
                              <p:par>
                                <p:cTn id="49" presetID="53" presetClass="entr" presetSubtype="16" fill="hold" nodeType="after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p:cTn id="51" dur="500" fill="hold"/>
                                        <p:tgtEl>
                                          <p:spTgt spid="72"/>
                                        </p:tgtEl>
                                        <p:attrNameLst>
                                          <p:attrName>ppt_w</p:attrName>
                                        </p:attrNameLst>
                                      </p:cBhvr>
                                      <p:tavLst>
                                        <p:tav tm="0">
                                          <p:val>
                                            <p:fltVal val="0"/>
                                          </p:val>
                                        </p:tav>
                                        <p:tav tm="100000">
                                          <p:val>
                                            <p:strVal val="#ppt_w"/>
                                          </p:val>
                                        </p:tav>
                                      </p:tavLst>
                                    </p:anim>
                                    <p:anim calcmode="lin" valueType="num">
                                      <p:cBhvr>
                                        <p:cTn id="52" dur="500" fill="hold"/>
                                        <p:tgtEl>
                                          <p:spTgt spid="72"/>
                                        </p:tgtEl>
                                        <p:attrNameLst>
                                          <p:attrName>ppt_h</p:attrName>
                                        </p:attrNameLst>
                                      </p:cBhvr>
                                      <p:tavLst>
                                        <p:tav tm="0">
                                          <p:val>
                                            <p:fltVal val="0"/>
                                          </p:val>
                                        </p:tav>
                                        <p:tav tm="100000">
                                          <p:val>
                                            <p:strVal val="#ppt_h"/>
                                          </p:val>
                                        </p:tav>
                                      </p:tavLst>
                                    </p:anim>
                                    <p:animEffect transition="in" filter="fade">
                                      <p:cBhvr>
                                        <p:cTn id="53" dur="500"/>
                                        <p:tgtEl>
                                          <p:spTgt spid="72"/>
                                        </p:tgtEl>
                                      </p:cBhvr>
                                    </p:animEffect>
                                  </p:childTnLst>
                                </p:cTn>
                              </p:par>
                            </p:childTnLst>
                          </p:cTn>
                        </p:par>
                        <p:par>
                          <p:cTn id="54" fill="hold">
                            <p:stCondLst>
                              <p:cond delay="5000"/>
                            </p:stCondLst>
                            <p:childTnLst>
                              <p:par>
                                <p:cTn id="55" presetID="47" presetClass="entr" presetSubtype="0" fill="hold"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fade">
                                      <p:cBhvr>
                                        <p:cTn id="57" dur="500"/>
                                        <p:tgtEl>
                                          <p:spTgt spid="55"/>
                                        </p:tgtEl>
                                      </p:cBhvr>
                                    </p:animEffect>
                                    <p:anim calcmode="lin" valueType="num">
                                      <p:cBhvr>
                                        <p:cTn id="58" dur="500" fill="hold"/>
                                        <p:tgtEl>
                                          <p:spTgt spid="55"/>
                                        </p:tgtEl>
                                        <p:attrNameLst>
                                          <p:attrName>ppt_x</p:attrName>
                                        </p:attrNameLst>
                                      </p:cBhvr>
                                      <p:tavLst>
                                        <p:tav tm="0">
                                          <p:val>
                                            <p:strVal val="#ppt_x"/>
                                          </p:val>
                                        </p:tav>
                                        <p:tav tm="100000">
                                          <p:val>
                                            <p:strVal val="#ppt_x"/>
                                          </p:val>
                                        </p:tav>
                                      </p:tavLst>
                                    </p:anim>
                                    <p:anim calcmode="lin" valueType="num">
                                      <p:cBhvr>
                                        <p:cTn id="59" dur="500" fill="hold"/>
                                        <p:tgtEl>
                                          <p:spTgt spid="55"/>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47" presetClass="entr" presetSubtype="0" fill="hold" nodeType="afterEffect">
                                  <p:stCondLst>
                                    <p:cond delay="0"/>
                                  </p:stCondLst>
                                  <p:childTnLst>
                                    <p:set>
                                      <p:cBhvr>
                                        <p:cTn id="62" dur="1" fill="hold">
                                          <p:stCondLst>
                                            <p:cond delay="0"/>
                                          </p:stCondLst>
                                        </p:cTn>
                                        <p:tgtEl>
                                          <p:spTgt spid="62"/>
                                        </p:tgtEl>
                                        <p:attrNameLst>
                                          <p:attrName>style.visibility</p:attrName>
                                        </p:attrNameLst>
                                      </p:cBhvr>
                                      <p:to>
                                        <p:strVal val="visible"/>
                                      </p:to>
                                    </p:set>
                                    <p:animEffect transition="in" filter="fade">
                                      <p:cBhvr>
                                        <p:cTn id="63" dur="500"/>
                                        <p:tgtEl>
                                          <p:spTgt spid="62"/>
                                        </p:tgtEl>
                                      </p:cBhvr>
                                    </p:animEffect>
                                    <p:anim calcmode="lin" valueType="num">
                                      <p:cBhvr>
                                        <p:cTn id="64" dur="500" fill="hold"/>
                                        <p:tgtEl>
                                          <p:spTgt spid="62"/>
                                        </p:tgtEl>
                                        <p:attrNameLst>
                                          <p:attrName>ppt_x</p:attrName>
                                        </p:attrNameLst>
                                      </p:cBhvr>
                                      <p:tavLst>
                                        <p:tav tm="0">
                                          <p:val>
                                            <p:strVal val="#ppt_x"/>
                                          </p:val>
                                        </p:tav>
                                        <p:tav tm="100000">
                                          <p:val>
                                            <p:strVal val="#ppt_x"/>
                                          </p:val>
                                        </p:tav>
                                      </p:tavLst>
                                    </p:anim>
                                    <p:anim calcmode="lin" valueType="num">
                                      <p:cBhvr>
                                        <p:cTn id="65" dur="500" fill="hold"/>
                                        <p:tgtEl>
                                          <p:spTgt spid="62"/>
                                        </p:tgtEl>
                                        <p:attrNameLst>
                                          <p:attrName>ppt_y</p:attrName>
                                        </p:attrNameLst>
                                      </p:cBhvr>
                                      <p:tavLst>
                                        <p:tav tm="0">
                                          <p:val>
                                            <p:strVal val="#ppt_y-.1"/>
                                          </p:val>
                                        </p:tav>
                                        <p:tav tm="100000">
                                          <p:val>
                                            <p:strVal val="#ppt_y"/>
                                          </p:val>
                                        </p:tav>
                                      </p:tavLst>
                                    </p:anim>
                                  </p:childTnLst>
                                </p:cTn>
                              </p:par>
                            </p:childTnLst>
                          </p:cTn>
                        </p:par>
                        <p:par>
                          <p:cTn id="66" fill="hold">
                            <p:stCondLst>
                              <p:cond delay="6000"/>
                            </p:stCondLst>
                            <p:childTnLst>
                              <p:par>
                                <p:cTn id="67" presetID="47" presetClass="entr" presetSubtype="0" fill="hold" nodeType="afterEffect">
                                  <p:stCondLst>
                                    <p:cond delay="0"/>
                                  </p:stCondLst>
                                  <p:childTnLst>
                                    <p:set>
                                      <p:cBhvr>
                                        <p:cTn id="68" dur="1" fill="hold">
                                          <p:stCondLst>
                                            <p:cond delay="0"/>
                                          </p:stCondLst>
                                        </p:cTn>
                                        <p:tgtEl>
                                          <p:spTgt spid="65"/>
                                        </p:tgtEl>
                                        <p:attrNameLst>
                                          <p:attrName>style.visibility</p:attrName>
                                        </p:attrNameLst>
                                      </p:cBhvr>
                                      <p:to>
                                        <p:strVal val="visible"/>
                                      </p:to>
                                    </p:set>
                                    <p:animEffect transition="in" filter="fade">
                                      <p:cBhvr>
                                        <p:cTn id="69" dur="500"/>
                                        <p:tgtEl>
                                          <p:spTgt spid="65"/>
                                        </p:tgtEl>
                                      </p:cBhvr>
                                    </p:animEffect>
                                    <p:anim calcmode="lin" valueType="num">
                                      <p:cBhvr>
                                        <p:cTn id="70" dur="500" fill="hold"/>
                                        <p:tgtEl>
                                          <p:spTgt spid="65"/>
                                        </p:tgtEl>
                                        <p:attrNameLst>
                                          <p:attrName>ppt_x</p:attrName>
                                        </p:attrNameLst>
                                      </p:cBhvr>
                                      <p:tavLst>
                                        <p:tav tm="0">
                                          <p:val>
                                            <p:strVal val="#ppt_x"/>
                                          </p:val>
                                        </p:tav>
                                        <p:tav tm="100000">
                                          <p:val>
                                            <p:strVal val="#ppt_x"/>
                                          </p:val>
                                        </p:tav>
                                      </p:tavLst>
                                    </p:anim>
                                    <p:anim calcmode="lin" valueType="num">
                                      <p:cBhvr>
                                        <p:cTn id="71" dur="500" fill="hold"/>
                                        <p:tgtEl>
                                          <p:spTgt spid="65"/>
                                        </p:tgtEl>
                                        <p:attrNameLst>
                                          <p:attrName>ppt_y</p:attrName>
                                        </p:attrNameLst>
                                      </p:cBhvr>
                                      <p:tavLst>
                                        <p:tav tm="0">
                                          <p:val>
                                            <p:strVal val="#ppt_y-.1"/>
                                          </p:val>
                                        </p:tav>
                                        <p:tav tm="100000">
                                          <p:val>
                                            <p:strVal val="#ppt_y"/>
                                          </p:val>
                                        </p:tav>
                                      </p:tavLst>
                                    </p:anim>
                                  </p:childTnLst>
                                </p:cTn>
                              </p:par>
                            </p:childTnLst>
                          </p:cTn>
                        </p:par>
                        <p:par>
                          <p:cTn id="72" fill="hold">
                            <p:stCondLst>
                              <p:cond delay="6500"/>
                            </p:stCondLst>
                            <p:childTnLst>
                              <p:par>
                                <p:cTn id="73" presetID="47" presetClass="entr" presetSubtype="0" fill="hold" nodeType="afterEffect">
                                  <p:stCondLst>
                                    <p:cond delay="0"/>
                                  </p:stCondLst>
                                  <p:childTnLst>
                                    <p:set>
                                      <p:cBhvr>
                                        <p:cTn id="74" dur="1" fill="hold">
                                          <p:stCondLst>
                                            <p:cond delay="0"/>
                                          </p:stCondLst>
                                        </p:cTn>
                                        <p:tgtEl>
                                          <p:spTgt spid="77"/>
                                        </p:tgtEl>
                                        <p:attrNameLst>
                                          <p:attrName>style.visibility</p:attrName>
                                        </p:attrNameLst>
                                      </p:cBhvr>
                                      <p:to>
                                        <p:strVal val="visible"/>
                                      </p:to>
                                    </p:set>
                                    <p:animEffect transition="in" filter="fade">
                                      <p:cBhvr>
                                        <p:cTn id="75" dur="500"/>
                                        <p:tgtEl>
                                          <p:spTgt spid="77"/>
                                        </p:tgtEl>
                                      </p:cBhvr>
                                    </p:animEffect>
                                    <p:anim calcmode="lin" valueType="num">
                                      <p:cBhvr>
                                        <p:cTn id="76" dur="500" fill="hold"/>
                                        <p:tgtEl>
                                          <p:spTgt spid="77"/>
                                        </p:tgtEl>
                                        <p:attrNameLst>
                                          <p:attrName>ppt_x</p:attrName>
                                        </p:attrNameLst>
                                      </p:cBhvr>
                                      <p:tavLst>
                                        <p:tav tm="0">
                                          <p:val>
                                            <p:strVal val="#ppt_x"/>
                                          </p:val>
                                        </p:tav>
                                        <p:tav tm="100000">
                                          <p:val>
                                            <p:strVal val="#ppt_x"/>
                                          </p:val>
                                        </p:tav>
                                      </p:tavLst>
                                    </p:anim>
                                    <p:anim calcmode="lin" valueType="num">
                                      <p:cBhvr>
                                        <p:cTn id="77" dur="500" fill="hold"/>
                                        <p:tgtEl>
                                          <p:spTgt spid="77"/>
                                        </p:tgtEl>
                                        <p:attrNameLst>
                                          <p:attrName>ppt_y</p:attrName>
                                        </p:attrNameLst>
                                      </p:cBhvr>
                                      <p:tavLst>
                                        <p:tav tm="0">
                                          <p:val>
                                            <p:strVal val="#ppt_y-.1"/>
                                          </p:val>
                                        </p:tav>
                                        <p:tav tm="100000">
                                          <p:val>
                                            <p:strVal val="#ppt_y"/>
                                          </p:val>
                                        </p:tav>
                                      </p:tavLst>
                                    </p:anim>
                                  </p:childTnLst>
                                </p:cTn>
                              </p:par>
                            </p:childTnLst>
                          </p:cTn>
                        </p:par>
                        <p:par>
                          <p:cTn id="78" fill="hold">
                            <p:stCondLst>
                              <p:cond delay="7000"/>
                            </p:stCondLst>
                            <p:childTnLst>
                              <p:par>
                                <p:cTn id="79" presetID="47" presetClass="entr" presetSubtype="0" fill="hold" nodeType="after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fade">
                                      <p:cBhvr>
                                        <p:cTn id="81" dur="500"/>
                                        <p:tgtEl>
                                          <p:spTgt spid="80"/>
                                        </p:tgtEl>
                                      </p:cBhvr>
                                    </p:animEffect>
                                    <p:anim calcmode="lin" valueType="num">
                                      <p:cBhvr>
                                        <p:cTn id="82" dur="500" fill="hold"/>
                                        <p:tgtEl>
                                          <p:spTgt spid="80"/>
                                        </p:tgtEl>
                                        <p:attrNameLst>
                                          <p:attrName>ppt_x</p:attrName>
                                        </p:attrNameLst>
                                      </p:cBhvr>
                                      <p:tavLst>
                                        <p:tav tm="0">
                                          <p:val>
                                            <p:strVal val="#ppt_x"/>
                                          </p:val>
                                        </p:tav>
                                        <p:tav tm="100000">
                                          <p:val>
                                            <p:strVal val="#ppt_x"/>
                                          </p:val>
                                        </p:tav>
                                      </p:tavLst>
                                    </p:anim>
                                    <p:anim calcmode="lin" valueType="num">
                                      <p:cBhvr>
                                        <p:cTn id="83" dur="500" fill="hold"/>
                                        <p:tgtEl>
                                          <p:spTgt spid="8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47" presetClass="entr" presetSubtype="0" fill="hold" nodeType="afterEffect">
                                  <p:stCondLst>
                                    <p:cond delay="0"/>
                                  </p:stCondLst>
                                  <p:childTnLst>
                                    <p:set>
                                      <p:cBhvr>
                                        <p:cTn id="86" dur="1" fill="hold">
                                          <p:stCondLst>
                                            <p:cond delay="0"/>
                                          </p:stCondLst>
                                        </p:cTn>
                                        <p:tgtEl>
                                          <p:spTgt spid="95"/>
                                        </p:tgtEl>
                                        <p:attrNameLst>
                                          <p:attrName>style.visibility</p:attrName>
                                        </p:attrNameLst>
                                      </p:cBhvr>
                                      <p:to>
                                        <p:strVal val="visible"/>
                                      </p:to>
                                    </p:set>
                                    <p:animEffect transition="in" filter="fade">
                                      <p:cBhvr>
                                        <p:cTn id="87" dur="500"/>
                                        <p:tgtEl>
                                          <p:spTgt spid="95"/>
                                        </p:tgtEl>
                                      </p:cBhvr>
                                    </p:animEffect>
                                    <p:anim calcmode="lin" valueType="num">
                                      <p:cBhvr>
                                        <p:cTn id="88" dur="500" fill="hold"/>
                                        <p:tgtEl>
                                          <p:spTgt spid="95"/>
                                        </p:tgtEl>
                                        <p:attrNameLst>
                                          <p:attrName>ppt_x</p:attrName>
                                        </p:attrNameLst>
                                      </p:cBhvr>
                                      <p:tavLst>
                                        <p:tav tm="0">
                                          <p:val>
                                            <p:strVal val="#ppt_x"/>
                                          </p:val>
                                        </p:tav>
                                        <p:tav tm="100000">
                                          <p:val>
                                            <p:strVal val="#ppt_x"/>
                                          </p:val>
                                        </p:tav>
                                      </p:tavLst>
                                    </p:anim>
                                    <p:anim calcmode="lin" valueType="num">
                                      <p:cBhvr>
                                        <p:cTn id="89" dur="5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E8AA9BD-5B28-4BB1-803B-54BB6E1B0DE1}"/>
              </a:ext>
            </a:extLst>
          </p:cNvPr>
          <p:cNvSpPr txBox="1"/>
          <p:nvPr/>
        </p:nvSpPr>
        <p:spPr>
          <a:xfrm>
            <a:off x="1842408" y="956109"/>
            <a:ext cx="5459186" cy="553998"/>
          </a:xfrm>
          <a:prstGeom prst="rect">
            <a:avLst/>
          </a:prstGeom>
          <a:noFill/>
        </p:spPr>
        <p:txBody>
          <a:bodyPr wrap="square" rtlCol="0">
            <a:spAutoFit/>
          </a:bodyPr>
          <a:lstStyle/>
          <a:p>
            <a:pPr algn="ctr"/>
            <a:r>
              <a:rPr lang="en-US" sz="3000" dirty="0">
                <a:solidFill>
                  <a:schemeClr val="bg1">
                    <a:lumMod val="50000"/>
                  </a:schemeClr>
                </a:solidFill>
                <a:latin typeface="Tw Cen MT" panose="020B0602020104020603" pitchFamily="34" charset="0"/>
              </a:rPr>
              <a:t>GULFMET  STRUCTURE </a:t>
            </a:r>
          </a:p>
        </p:txBody>
      </p:sp>
      <p:sp>
        <p:nvSpPr>
          <p:cNvPr id="106" name="Rounded Rectangle 105"/>
          <p:cNvSpPr/>
          <p:nvPr/>
        </p:nvSpPr>
        <p:spPr>
          <a:xfrm>
            <a:off x="3299788" y="4339150"/>
            <a:ext cx="2804041" cy="342956"/>
          </a:xfrm>
          <a:prstGeom prst="roundRect">
            <a:avLst/>
          </a:prstGeom>
          <a:solidFill>
            <a:srgbClr val="3B599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Technical committees (TCs)</a:t>
            </a:r>
          </a:p>
        </p:txBody>
      </p:sp>
      <p:sp>
        <p:nvSpPr>
          <p:cNvPr id="107" name="Rounded Rectangle 106"/>
          <p:cNvSpPr/>
          <p:nvPr/>
        </p:nvSpPr>
        <p:spPr>
          <a:xfrm>
            <a:off x="3187339" y="3878093"/>
            <a:ext cx="2804041" cy="342956"/>
          </a:xfrm>
          <a:prstGeom prst="roundRect">
            <a:avLst/>
          </a:prstGeom>
          <a:solidFill>
            <a:srgbClr val="3B599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GULFMET Presidency</a:t>
            </a:r>
          </a:p>
        </p:txBody>
      </p:sp>
      <p:sp>
        <p:nvSpPr>
          <p:cNvPr id="108" name="Rounded Rectangle 107"/>
          <p:cNvSpPr/>
          <p:nvPr/>
        </p:nvSpPr>
        <p:spPr>
          <a:xfrm>
            <a:off x="3187339" y="3200400"/>
            <a:ext cx="2804041" cy="583326"/>
          </a:xfrm>
          <a:prstGeom prst="roundRect">
            <a:avLst/>
          </a:prstGeom>
          <a:solidFill>
            <a:srgbClr val="3B599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Steering Committee of Metrology</a:t>
            </a:r>
          </a:p>
        </p:txBody>
      </p:sp>
      <p:sp>
        <p:nvSpPr>
          <p:cNvPr id="109" name="Rounded Rectangle 108"/>
          <p:cNvSpPr/>
          <p:nvPr/>
        </p:nvSpPr>
        <p:spPr>
          <a:xfrm>
            <a:off x="208717" y="2417454"/>
            <a:ext cx="3267380" cy="471488"/>
          </a:xfrm>
          <a:prstGeom prst="roundRect">
            <a:avLst/>
          </a:prstGeom>
          <a:solidFill>
            <a:schemeClr val="bg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GSO Technical Council</a:t>
            </a:r>
          </a:p>
        </p:txBody>
      </p:sp>
      <p:sp>
        <p:nvSpPr>
          <p:cNvPr id="110" name="Rounded Rectangle 109"/>
          <p:cNvSpPr/>
          <p:nvPr/>
        </p:nvSpPr>
        <p:spPr>
          <a:xfrm>
            <a:off x="2938267" y="1758329"/>
            <a:ext cx="3267380" cy="471488"/>
          </a:xfrm>
          <a:prstGeom prst="roundRect">
            <a:avLst/>
          </a:prstGeom>
          <a:solidFill>
            <a:srgbClr val="26A6D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GSO Board of Directors</a:t>
            </a:r>
          </a:p>
        </p:txBody>
      </p:sp>
      <p:sp>
        <p:nvSpPr>
          <p:cNvPr id="111" name="Rounded Rectangle 110"/>
          <p:cNvSpPr/>
          <p:nvPr/>
        </p:nvSpPr>
        <p:spPr>
          <a:xfrm>
            <a:off x="5667904" y="2417770"/>
            <a:ext cx="3267380" cy="471488"/>
          </a:xfrm>
          <a:prstGeom prst="roundRect">
            <a:avLst/>
          </a:prstGeom>
          <a:solidFill>
            <a:schemeClr val="bg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E6E7E9"/>
                </a:solidFill>
                <a:latin typeface="Tw Cen MT" panose="020B0602020104020603" pitchFamily="34" charset="0"/>
              </a:rPr>
              <a:t>GSO General Secretariat</a:t>
            </a:r>
          </a:p>
        </p:txBody>
      </p:sp>
      <p:grpSp>
        <p:nvGrpSpPr>
          <p:cNvPr id="114" name="Group 113">
            <a:extLst>
              <a:ext uri="{FF2B5EF4-FFF2-40B4-BE49-F238E27FC236}">
                <a16:creationId xmlns:a16="http://schemas.microsoft.com/office/drawing/2014/main" xmlns="" id="{7C3C1551-9EE9-42D9-8AA1-9DB3CA8F23DF}"/>
              </a:ext>
            </a:extLst>
          </p:cNvPr>
          <p:cNvGrpSpPr/>
          <p:nvPr/>
        </p:nvGrpSpPr>
        <p:grpSpPr>
          <a:xfrm>
            <a:off x="6761133" y="3541398"/>
            <a:ext cx="1275586" cy="1012023"/>
            <a:chOff x="2026295" y="3657473"/>
            <a:chExt cx="1915627" cy="1484244"/>
          </a:xfrm>
        </p:grpSpPr>
        <p:sp>
          <p:nvSpPr>
            <p:cNvPr id="115" name="Rectangle: Rounded Corners 20">
              <a:extLst>
                <a:ext uri="{FF2B5EF4-FFF2-40B4-BE49-F238E27FC236}">
                  <a16:creationId xmlns:a16="http://schemas.microsoft.com/office/drawing/2014/main" xmlns="" id="{4CB58540-4FF9-453F-A9F6-3C932CAF55E0}"/>
                </a:ext>
              </a:extLst>
            </p:cNvPr>
            <p:cNvSpPr/>
            <p:nvPr/>
          </p:nvSpPr>
          <p:spPr>
            <a:xfrm rot="2700000">
              <a:off x="2241988" y="3657473"/>
              <a:ext cx="1484244" cy="1484244"/>
            </a:xfrm>
            <a:prstGeom prst="roundRect">
              <a:avLst>
                <a:gd name="adj" fmla="val 13096"/>
              </a:avLst>
            </a:prstGeom>
            <a:solidFill>
              <a:srgbClr val="3B599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6" name="TextBox 115">
              <a:extLst>
                <a:ext uri="{FF2B5EF4-FFF2-40B4-BE49-F238E27FC236}">
                  <a16:creationId xmlns:a16="http://schemas.microsoft.com/office/drawing/2014/main" xmlns="" id="{66E848BF-4E5B-409D-8114-A69D03888E8D}"/>
                </a:ext>
              </a:extLst>
            </p:cNvPr>
            <p:cNvSpPr txBox="1"/>
            <p:nvPr/>
          </p:nvSpPr>
          <p:spPr>
            <a:xfrm>
              <a:off x="2026295" y="4013443"/>
              <a:ext cx="1915627" cy="812500"/>
            </a:xfrm>
            <a:prstGeom prst="rect">
              <a:avLst/>
            </a:prstGeom>
            <a:noFill/>
          </p:spPr>
          <p:txBody>
            <a:bodyPr wrap="square" rtlCol="0">
              <a:spAutoFit/>
            </a:bodyPr>
            <a:lstStyle/>
            <a:p>
              <a:pPr algn="ctr"/>
              <a:r>
                <a:rPr lang="en-US" sz="1500" b="1" dirty="0">
                  <a:solidFill>
                    <a:srgbClr val="E6E7E9"/>
                  </a:solidFill>
                  <a:latin typeface="Tw Cen MT" panose="020B0602020104020603" pitchFamily="34" charset="0"/>
                </a:rPr>
                <a:t>GULFMET Secretariat</a:t>
              </a:r>
            </a:p>
          </p:txBody>
        </p:sp>
      </p:grpSp>
      <p:grpSp>
        <p:nvGrpSpPr>
          <p:cNvPr id="123" name="Group 122">
            <a:extLst>
              <a:ext uri="{FF2B5EF4-FFF2-40B4-BE49-F238E27FC236}">
                <a16:creationId xmlns:a16="http://schemas.microsoft.com/office/drawing/2014/main" xmlns="" id="{7C3C1551-9EE9-42D9-8AA1-9DB3CA8F23DF}"/>
              </a:ext>
            </a:extLst>
          </p:cNvPr>
          <p:cNvGrpSpPr/>
          <p:nvPr/>
        </p:nvGrpSpPr>
        <p:grpSpPr>
          <a:xfrm>
            <a:off x="1143178" y="3552956"/>
            <a:ext cx="1275587" cy="1078656"/>
            <a:chOff x="2026295" y="3657472"/>
            <a:chExt cx="1915627" cy="1581967"/>
          </a:xfrm>
        </p:grpSpPr>
        <p:sp>
          <p:nvSpPr>
            <p:cNvPr id="124" name="Rectangle: Rounded Corners 20">
              <a:extLst>
                <a:ext uri="{FF2B5EF4-FFF2-40B4-BE49-F238E27FC236}">
                  <a16:creationId xmlns:a16="http://schemas.microsoft.com/office/drawing/2014/main" xmlns="" id="{4CB58540-4FF9-453F-A9F6-3C932CAF55E0}"/>
                </a:ext>
              </a:extLst>
            </p:cNvPr>
            <p:cNvSpPr/>
            <p:nvPr/>
          </p:nvSpPr>
          <p:spPr>
            <a:xfrm rot="2700000">
              <a:off x="2233406" y="3657472"/>
              <a:ext cx="1484244" cy="1484244"/>
            </a:xfrm>
            <a:prstGeom prst="roundRect">
              <a:avLst>
                <a:gd name="adj" fmla="val 13096"/>
              </a:avLst>
            </a:prstGeom>
            <a:solidFill>
              <a:srgbClr val="3B599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25" name="TextBox 124">
              <a:extLst>
                <a:ext uri="{FF2B5EF4-FFF2-40B4-BE49-F238E27FC236}">
                  <a16:creationId xmlns:a16="http://schemas.microsoft.com/office/drawing/2014/main" xmlns="" id="{66E848BF-4E5B-409D-8114-A69D03888E8D}"/>
                </a:ext>
              </a:extLst>
            </p:cNvPr>
            <p:cNvSpPr txBox="1"/>
            <p:nvPr/>
          </p:nvSpPr>
          <p:spPr>
            <a:xfrm>
              <a:off x="2026295" y="3783713"/>
              <a:ext cx="1915627" cy="1455726"/>
            </a:xfrm>
            <a:prstGeom prst="rect">
              <a:avLst/>
            </a:prstGeom>
            <a:noFill/>
          </p:spPr>
          <p:txBody>
            <a:bodyPr wrap="square" rtlCol="0">
              <a:spAutoFit/>
            </a:bodyPr>
            <a:lstStyle/>
            <a:p>
              <a:pPr algn="ctr"/>
              <a:r>
                <a:rPr lang="en-US" sz="1500" b="1" dirty="0">
                  <a:solidFill>
                    <a:srgbClr val="E6E7E9"/>
                  </a:solidFill>
                  <a:latin typeface="Tw Cen MT" panose="020B0602020104020603" pitchFamily="34" charset="0"/>
                </a:rPr>
                <a:t>National Measurement lab.</a:t>
              </a:r>
            </a:p>
            <a:p>
              <a:pPr algn="ctr"/>
              <a:r>
                <a:rPr lang="en-US" sz="1350" b="1" dirty="0">
                  <a:solidFill>
                    <a:srgbClr val="E6E7E9"/>
                  </a:solidFill>
                  <a:latin typeface="Tw Cen MT" panose="020B0602020104020603" pitchFamily="34" charset="0"/>
                </a:rPr>
                <a:t>(NMIs)</a:t>
              </a:r>
            </a:p>
          </p:txBody>
        </p:sp>
      </p:grpSp>
      <p:cxnSp>
        <p:nvCxnSpPr>
          <p:cNvPr id="162" name="Straight Connector 161"/>
          <p:cNvCxnSpPr/>
          <p:nvPr/>
        </p:nvCxnSpPr>
        <p:spPr>
          <a:xfrm flipV="1">
            <a:off x="4635286" y="4648200"/>
            <a:ext cx="1348" cy="226109"/>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a:cxnSpLocks/>
          </p:cNvCxnSpPr>
          <p:nvPr/>
        </p:nvCxnSpPr>
        <p:spPr>
          <a:xfrm flipV="1">
            <a:off x="4612909" y="4221049"/>
            <a:ext cx="0" cy="1181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4589360" y="3759033"/>
            <a:ext cx="0" cy="118101"/>
          </a:xfrm>
          <a:prstGeom prst="line">
            <a:avLst/>
          </a:prstGeom>
        </p:spPr>
        <p:style>
          <a:lnRef idx="1">
            <a:schemeClr val="accent1"/>
          </a:lnRef>
          <a:fillRef idx="0">
            <a:schemeClr val="accent1"/>
          </a:fillRef>
          <a:effectRef idx="0">
            <a:schemeClr val="accent1"/>
          </a:effectRef>
          <a:fontRef idx="minor">
            <a:schemeClr val="tx1"/>
          </a:fontRef>
        </p:style>
      </p:cxnSp>
      <p:sp>
        <p:nvSpPr>
          <p:cNvPr id="174" name="Rounded Rectangle 173"/>
          <p:cNvSpPr/>
          <p:nvPr/>
        </p:nvSpPr>
        <p:spPr>
          <a:xfrm>
            <a:off x="673108" y="3116030"/>
            <a:ext cx="7864125" cy="1736005"/>
          </a:xfrm>
          <a:prstGeom prst="roundRect">
            <a:avLst/>
          </a:prstGeom>
          <a:noFill/>
          <a:ln w="28575">
            <a:solidFill>
              <a:srgbClr val="EE952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76" name="Straight Connector 175"/>
          <p:cNvCxnSpPr>
            <a:stCxn id="107" idx="3"/>
            <a:endCxn id="116" idx="1"/>
          </p:cNvCxnSpPr>
          <p:nvPr/>
        </p:nvCxnSpPr>
        <p:spPr>
          <a:xfrm>
            <a:off x="5991380" y="4049571"/>
            <a:ext cx="769753" cy="11542"/>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a:endCxn id="107" idx="1"/>
          </p:cNvCxnSpPr>
          <p:nvPr/>
        </p:nvCxnSpPr>
        <p:spPr>
          <a:xfrm>
            <a:off x="2418765" y="4049571"/>
            <a:ext cx="768574" cy="0"/>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81" name="Elbow Connector 180"/>
          <p:cNvCxnSpPr>
            <a:endCxn id="106" idx="3"/>
          </p:cNvCxnSpPr>
          <p:nvPr/>
        </p:nvCxnSpPr>
        <p:spPr>
          <a:xfrm rot="5400000">
            <a:off x="6057452" y="4093788"/>
            <a:ext cx="463218" cy="370463"/>
          </a:xfrm>
          <a:prstGeom prst="bentConnector2">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83" name="Elbow Connector 182"/>
          <p:cNvCxnSpPr>
            <a:endCxn id="106" idx="1"/>
          </p:cNvCxnSpPr>
          <p:nvPr/>
        </p:nvCxnSpPr>
        <p:spPr>
          <a:xfrm rot="16200000" flipH="1">
            <a:off x="2881815" y="4092655"/>
            <a:ext cx="451659" cy="384286"/>
          </a:xfrm>
          <a:prstGeom prst="bentConnector2">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4589360" y="3032482"/>
            <a:ext cx="0" cy="378302"/>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a:stCxn id="109" idx="2"/>
          </p:cNvCxnSpPr>
          <p:nvPr/>
        </p:nvCxnSpPr>
        <p:spPr>
          <a:xfrm flipH="1">
            <a:off x="1842407" y="2888941"/>
            <a:ext cx="1" cy="148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H="1">
            <a:off x="7402437" y="2885370"/>
            <a:ext cx="1" cy="148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1842407" y="3032482"/>
            <a:ext cx="5556519" cy="0"/>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4588853" y="2224732"/>
            <a:ext cx="507" cy="424895"/>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a:stCxn id="109" idx="3"/>
            <a:endCxn id="111" idx="1"/>
          </p:cNvCxnSpPr>
          <p:nvPr/>
        </p:nvCxnSpPr>
        <p:spPr>
          <a:xfrm>
            <a:off x="3476097" y="2653198"/>
            <a:ext cx="2191806" cy="317"/>
          </a:xfrm>
          <a:prstGeom prst="line">
            <a:avLst/>
          </a:prstGeom>
          <a:ln>
            <a:solidFill>
              <a:srgbClr val="3B5998"/>
            </a:solidFill>
          </a:ln>
        </p:spPr>
        <p:style>
          <a:lnRef idx="1">
            <a:schemeClr val="accent1"/>
          </a:lnRef>
          <a:fillRef idx="0">
            <a:schemeClr val="accent1"/>
          </a:fillRef>
          <a:effectRef idx="0">
            <a:schemeClr val="accent1"/>
          </a:effectRef>
          <a:fontRef idx="minor">
            <a:schemeClr val="tx1"/>
          </a:fontRef>
        </p:style>
      </p:cxnSp>
      <p:grpSp>
        <p:nvGrpSpPr>
          <p:cNvPr id="118" name="Group 117">
            <a:extLst>
              <a:ext uri="{FF2B5EF4-FFF2-40B4-BE49-F238E27FC236}">
                <a16:creationId xmlns:a16="http://schemas.microsoft.com/office/drawing/2014/main" xmlns="" id="{99A81CDB-32D0-44DE-8C97-ED9715A26794}"/>
              </a:ext>
            </a:extLst>
          </p:cNvPr>
          <p:cNvGrpSpPr/>
          <p:nvPr/>
        </p:nvGrpSpPr>
        <p:grpSpPr>
          <a:xfrm>
            <a:off x="4034067" y="1516491"/>
            <a:ext cx="1075867" cy="142875"/>
            <a:chOff x="4679586" y="878988"/>
            <a:chExt cx="1434489" cy="190500"/>
          </a:xfrm>
        </p:grpSpPr>
        <p:sp>
          <p:nvSpPr>
            <p:cNvPr id="119" name="Oval 118">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0" name="Oval 119">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1" name="Oval 120">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2" name="Oval 121">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3" name="Oval 132">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9" name="Picture 8">
            <a:extLst>
              <a:ext uri="{FF2B5EF4-FFF2-40B4-BE49-F238E27FC236}">
                <a16:creationId xmlns:a16="http://schemas.microsoft.com/office/drawing/2014/main" xmlns="" id="{DAC12D65-8CA2-4AC2-AAFA-3D23975CA36C}"/>
              </a:ext>
            </a:extLst>
          </p:cNvPr>
          <p:cNvPicPr>
            <a:picLocks noChangeAspect="1"/>
          </p:cNvPicPr>
          <p:nvPr/>
        </p:nvPicPr>
        <p:blipFill>
          <a:blip r:embed="rId2"/>
          <a:stretch>
            <a:fillRect/>
          </a:stretch>
        </p:blipFill>
        <p:spPr>
          <a:xfrm>
            <a:off x="-76200" y="5009388"/>
            <a:ext cx="9144000" cy="1010412"/>
          </a:xfrm>
          <a:prstGeom prst="rect">
            <a:avLst/>
          </a:prstGeom>
        </p:spPr>
      </p:pic>
      <p:cxnSp>
        <p:nvCxnSpPr>
          <p:cNvPr id="11" name="Straight Arrow Connector 10">
            <a:extLst>
              <a:ext uri="{FF2B5EF4-FFF2-40B4-BE49-F238E27FC236}">
                <a16:creationId xmlns:a16="http://schemas.microsoft.com/office/drawing/2014/main" xmlns="" id="{459CCBBB-5FEE-4718-9970-E16BF61AD82B}"/>
              </a:ext>
            </a:extLst>
          </p:cNvPr>
          <p:cNvCxnSpPr>
            <a:cxnSpLocks/>
          </p:cNvCxnSpPr>
          <p:nvPr/>
        </p:nvCxnSpPr>
        <p:spPr>
          <a:xfrm>
            <a:off x="729023" y="5887331"/>
            <a:ext cx="445834" cy="44310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xmlns="" id="{8FF8DDAA-D8E8-40FA-AB62-BC3D07274FE4}"/>
              </a:ext>
            </a:extLst>
          </p:cNvPr>
          <p:cNvSpPr txBox="1"/>
          <p:nvPr/>
        </p:nvSpPr>
        <p:spPr>
          <a:xfrm>
            <a:off x="831958" y="6330434"/>
            <a:ext cx="762000" cy="369332"/>
          </a:xfrm>
          <a:prstGeom prst="rect">
            <a:avLst/>
          </a:prstGeom>
          <a:solidFill>
            <a:schemeClr val="accent2"/>
          </a:solidFill>
        </p:spPr>
        <p:txBody>
          <a:bodyPr wrap="square" rtlCol="0">
            <a:spAutoFit/>
          </a:bodyPr>
          <a:lstStyle/>
          <a:p>
            <a:r>
              <a:rPr lang="en-US" dirty="0">
                <a:solidFill>
                  <a:schemeClr val="bg1"/>
                </a:solidFill>
              </a:rPr>
              <a:t>NEW</a:t>
            </a:r>
          </a:p>
        </p:txBody>
      </p:sp>
      <p:cxnSp>
        <p:nvCxnSpPr>
          <p:cNvPr id="256" name="Straight Arrow Connector 255">
            <a:extLst>
              <a:ext uri="{FF2B5EF4-FFF2-40B4-BE49-F238E27FC236}">
                <a16:creationId xmlns:a16="http://schemas.microsoft.com/office/drawing/2014/main" xmlns="" id="{46028555-2E85-4CE0-BB67-D67E6511D6B9}"/>
              </a:ext>
            </a:extLst>
          </p:cNvPr>
          <p:cNvCxnSpPr>
            <a:cxnSpLocks/>
          </p:cNvCxnSpPr>
          <p:nvPr/>
        </p:nvCxnSpPr>
        <p:spPr>
          <a:xfrm flipH="1">
            <a:off x="8414977" y="5898194"/>
            <a:ext cx="86446" cy="43224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57" name="TextBox 256">
            <a:extLst>
              <a:ext uri="{FF2B5EF4-FFF2-40B4-BE49-F238E27FC236}">
                <a16:creationId xmlns:a16="http://schemas.microsoft.com/office/drawing/2014/main" xmlns="" id="{8E8EDE66-56A8-40AE-A9E6-6C589D44E212}"/>
              </a:ext>
            </a:extLst>
          </p:cNvPr>
          <p:cNvSpPr txBox="1"/>
          <p:nvPr/>
        </p:nvSpPr>
        <p:spPr>
          <a:xfrm>
            <a:off x="8033977" y="6317734"/>
            <a:ext cx="762000" cy="369332"/>
          </a:xfrm>
          <a:prstGeom prst="rect">
            <a:avLst/>
          </a:prstGeom>
          <a:solidFill>
            <a:schemeClr val="accent2"/>
          </a:solidFill>
        </p:spPr>
        <p:txBody>
          <a:bodyPr wrap="square" rtlCol="0">
            <a:spAutoFit/>
          </a:bodyPr>
          <a:lstStyle/>
          <a:p>
            <a:r>
              <a:rPr lang="en-US" dirty="0">
                <a:solidFill>
                  <a:schemeClr val="bg1"/>
                </a:solidFill>
              </a:rPr>
              <a:t>NEW</a:t>
            </a:r>
          </a:p>
        </p:txBody>
      </p:sp>
    </p:spTree>
    <p:extLst>
      <p:ext uri="{BB962C8B-B14F-4D97-AF65-F5344CB8AC3E}">
        <p14:creationId xmlns:p14="http://schemas.microsoft.com/office/powerpoint/2010/main" val="93134089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E8AA9BD-5B28-4BB1-803B-54BB6E1B0DE1}"/>
              </a:ext>
            </a:extLst>
          </p:cNvPr>
          <p:cNvSpPr txBox="1"/>
          <p:nvPr/>
        </p:nvSpPr>
        <p:spPr>
          <a:xfrm>
            <a:off x="1981199" y="990600"/>
            <a:ext cx="5320349" cy="1015663"/>
          </a:xfrm>
          <a:prstGeom prst="rect">
            <a:avLst/>
          </a:prstGeom>
          <a:noFill/>
        </p:spPr>
        <p:txBody>
          <a:bodyPr wrap="square" rtlCol="0">
            <a:spAutoFit/>
          </a:bodyPr>
          <a:lstStyle/>
          <a:p>
            <a:pPr algn="ctr"/>
            <a:r>
              <a:rPr lang="en-US" sz="3000" dirty="0">
                <a:solidFill>
                  <a:schemeClr val="bg1">
                    <a:lumMod val="50000"/>
                  </a:schemeClr>
                </a:solidFill>
                <a:latin typeface="Tw Cen MT" panose="020B0602020104020603" pitchFamily="34" charset="0"/>
              </a:rPr>
              <a:t>GULFMET  TC legal </a:t>
            </a:r>
          </a:p>
          <a:p>
            <a:pPr algn="ctr"/>
            <a:r>
              <a:rPr lang="en-US" sz="3000" dirty="0">
                <a:solidFill>
                  <a:schemeClr val="bg1">
                    <a:lumMod val="50000"/>
                  </a:schemeClr>
                </a:solidFill>
                <a:latin typeface="Tw Cen MT" panose="020B0602020104020603" pitchFamily="34" charset="0"/>
              </a:rPr>
              <a:t>SCOPE </a:t>
            </a:r>
          </a:p>
        </p:txBody>
      </p:sp>
      <p:grpSp>
        <p:nvGrpSpPr>
          <p:cNvPr id="118" name="Group 117">
            <a:extLst>
              <a:ext uri="{FF2B5EF4-FFF2-40B4-BE49-F238E27FC236}">
                <a16:creationId xmlns:a16="http://schemas.microsoft.com/office/drawing/2014/main" xmlns="" id="{99A81CDB-32D0-44DE-8C97-ED9715A26794}"/>
              </a:ext>
            </a:extLst>
          </p:cNvPr>
          <p:cNvGrpSpPr/>
          <p:nvPr/>
        </p:nvGrpSpPr>
        <p:grpSpPr>
          <a:xfrm>
            <a:off x="4034022" y="1969919"/>
            <a:ext cx="1075867" cy="142875"/>
            <a:chOff x="4679586" y="878988"/>
            <a:chExt cx="1434489" cy="190500"/>
          </a:xfrm>
        </p:grpSpPr>
        <p:sp>
          <p:nvSpPr>
            <p:cNvPr id="119" name="Oval 118">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0" name="Oval 119">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1" name="Oval 120">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2" name="Oval 121">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3" name="Oval 132">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3" name="TextBox 2">
            <a:extLst>
              <a:ext uri="{FF2B5EF4-FFF2-40B4-BE49-F238E27FC236}">
                <a16:creationId xmlns:a16="http://schemas.microsoft.com/office/drawing/2014/main" xmlns="" id="{0A7FA9D4-E93B-41F0-8EDF-AA56BAFF9F81}"/>
              </a:ext>
            </a:extLst>
          </p:cNvPr>
          <p:cNvSpPr txBox="1"/>
          <p:nvPr/>
        </p:nvSpPr>
        <p:spPr>
          <a:xfrm>
            <a:off x="988085" y="2348082"/>
            <a:ext cx="6844349" cy="3970318"/>
          </a:xfrm>
          <a:prstGeom prst="rect">
            <a:avLst/>
          </a:prstGeom>
          <a:noFill/>
        </p:spPr>
        <p:txBody>
          <a:bodyPr wrap="square" rtlCol="0">
            <a:spAutoFit/>
          </a:bodyPr>
          <a:lstStyle/>
          <a:p>
            <a:pPr marL="342900" indent="-342900">
              <a:buFont typeface="+mj-lt"/>
              <a:buAutoNum type="arabicPeriod"/>
            </a:pPr>
            <a:r>
              <a:rPr lang="en-US" b="1" dirty="0">
                <a:solidFill>
                  <a:srgbClr val="00B0F0"/>
                </a:solidFill>
              </a:rPr>
              <a:t>Metrological legislation that covers the following:</a:t>
            </a:r>
          </a:p>
          <a:p>
            <a:pPr marL="285750" indent="-285750">
              <a:buFontTx/>
              <a:buChar char="-"/>
            </a:pPr>
            <a:endParaRPr lang="en-US" b="1" dirty="0"/>
          </a:p>
          <a:p>
            <a:pPr marL="342900" indent="-342900">
              <a:buFont typeface="+mj-lt"/>
              <a:buAutoNum type="alphaLcParenR"/>
            </a:pPr>
            <a:r>
              <a:rPr lang="en-US" dirty="0"/>
              <a:t> legal </a:t>
            </a:r>
            <a:r>
              <a:rPr lang="en-US" dirty="0" smtClean="0"/>
              <a:t> </a:t>
            </a:r>
            <a:r>
              <a:rPr lang="en-US" dirty="0"/>
              <a:t>measurement units;</a:t>
            </a:r>
            <a:endParaRPr lang="en-US" dirty="0"/>
          </a:p>
          <a:p>
            <a:pPr marL="342900" indent="-342900">
              <a:buFont typeface="+mj-lt"/>
              <a:buAutoNum type="alphaLcParenR"/>
            </a:pPr>
            <a:r>
              <a:rPr lang="en-US" dirty="0"/>
              <a:t>Technical regulations and standard for measuring devices and instruments that cover metrological, technical and administrative requirements.</a:t>
            </a:r>
          </a:p>
          <a:p>
            <a:pPr marL="342900" indent="-342900">
              <a:buFont typeface="+mj-lt"/>
              <a:buAutoNum type="alphaLcParenR"/>
            </a:pPr>
            <a:r>
              <a:rPr lang="en-US" dirty="0"/>
              <a:t>Legal metrological control over measuring instruments.</a:t>
            </a:r>
          </a:p>
          <a:p>
            <a:pPr marL="342900" indent="-342900">
              <a:buFont typeface="+mj-lt"/>
              <a:buAutoNum type="alphaLcParenR"/>
            </a:pPr>
            <a:r>
              <a:rPr lang="en-US" dirty="0"/>
              <a:t>Legal metrological control over prepackaged goods.</a:t>
            </a:r>
          </a:p>
          <a:p>
            <a:pPr marL="342900" indent="-342900">
              <a:buFont typeface="+mj-lt"/>
              <a:buAutoNum type="alphaLcParenR"/>
            </a:pPr>
            <a:r>
              <a:rPr lang="en-US" dirty="0"/>
              <a:t>Monitor the manufacture, import, repair and sale of measuring instruments.</a:t>
            </a:r>
          </a:p>
          <a:p>
            <a:pPr marL="342900" indent="-342900">
              <a:buFont typeface="+mj-lt"/>
              <a:buAutoNum type="alphaLcParenR"/>
            </a:pPr>
            <a:r>
              <a:rPr lang="en-US" dirty="0"/>
              <a:t>Metrological supervision and market survey procedures.</a:t>
            </a:r>
          </a:p>
          <a:p>
            <a:pPr marL="342900" indent="-342900">
              <a:buFont typeface="+mj-lt"/>
              <a:buAutoNum type="alphaLcParenR"/>
            </a:pPr>
            <a:r>
              <a:rPr lang="en-US" dirty="0"/>
              <a:t> Procedures for adopting the type approval for measuring instruments subject to legal control</a:t>
            </a:r>
          </a:p>
          <a:p>
            <a:pPr marL="342900" indent="-342900">
              <a:buFont typeface="+mj-lt"/>
              <a:buAutoNum type="alphaLcParenR"/>
            </a:pPr>
            <a:r>
              <a:rPr lang="en-US" dirty="0"/>
              <a:t>Metrological fee.</a:t>
            </a:r>
          </a:p>
        </p:txBody>
      </p:sp>
    </p:spTree>
    <p:extLst>
      <p:ext uri="{BB962C8B-B14F-4D97-AF65-F5344CB8AC3E}">
        <p14:creationId xmlns:p14="http://schemas.microsoft.com/office/powerpoint/2010/main" val="423894889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E8AA9BD-5B28-4BB1-803B-54BB6E1B0DE1}"/>
              </a:ext>
            </a:extLst>
          </p:cNvPr>
          <p:cNvSpPr txBox="1"/>
          <p:nvPr/>
        </p:nvSpPr>
        <p:spPr>
          <a:xfrm>
            <a:off x="1842363" y="990600"/>
            <a:ext cx="5459186" cy="1015663"/>
          </a:xfrm>
          <a:prstGeom prst="rect">
            <a:avLst/>
          </a:prstGeom>
          <a:noFill/>
        </p:spPr>
        <p:txBody>
          <a:bodyPr wrap="square" rtlCol="0">
            <a:spAutoFit/>
          </a:bodyPr>
          <a:lstStyle/>
          <a:p>
            <a:pPr algn="ctr"/>
            <a:r>
              <a:rPr lang="en-US" sz="3000" dirty="0">
                <a:solidFill>
                  <a:schemeClr val="bg1">
                    <a:lumMod val="50000"/>
                  </a:schemeClr>
                </a:solidFill>
                <a:latin typeface="Tw Cen MT" panose="020B0602020104020603" pitchFamily="34" charset="0"/>
              </a:rPr>
              <a:t>GULFMET  TC legal </a:t>
            </a:r>
          </a:p>
          <a:p>
            <a:pPr algn="ctr"/>
            <a:r>
              <a:rPr lang="en-US" sz="3000" dirty="0">
                <a:solidFill>
                  <a:schemeClr val="bg1">
                    <a:lumMod val="50000"/>
                  </a:schemeClr>
                </a:solidFill>
                <a:latin typeface="Tw Cen MT" panose="020B0602020104020603" pitchFamily="34" charset="0"/>
              </a:rPr>
              <a:t>SCOPE </a:t>
            </a:r>
          </a:p>
        </p:txBody>
      </p:sp>
      <p:grpSp>
        <p:nvGrpSpPr>
          <p:cNvPr id="118" name="Group 117">
            <a:extLst>
              <a:ext uri="{FF2B5EF4-FFF2-40B4-BE49-F238E27FC236}">
                <a16:creationId xmlns:a16="http://schemas.microsoft.com/office/drawing/2014/main" xmlns="" id="{99A81CDB-32D0-44DE-8C97-ED9715A26794}"/>
              </a:ext>
            </a:extLst>
          </p:cNvPr>
          <p:cNvGrpSpPr/>
          <p:nvPr/>
        </p:nvGrpSpPr>
        <p:grpSpPr>
          <a:xfrm>
            <a:off x="4034022" y="1969919"/>
            <a:ext cx="1075867" cy="142875"/>
            <a:chOff x="4679586" y="878988"/>
            <a:chExt cx="1434489" cy="190500"/>
          </a:xfrm>
        </p:grpSpPr>
        <p:sp>
          <p:nvSpPr>
            <p:cNvPr id="119" name="Oval 118">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0" name="Oval 119">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1" name="Oval 120">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2" name="Oval 121">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3" name="Oval 132">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Rectangle 1">
            <a:extLst>
              <a:ext uri="{FF2B5EF4-FFF2-40B4-BE49-F238E27FC236}">
                <a16:creationId xmlns:a16="http://schemas.microsoft.com/office/drawing/2014/main" xmlns="" id="{5355E086-CCBC-4BCE-977E-A8AF8A2CA72D}"/>
              </a:ext>
            </a:extLst>
          </p:cNvPr>
          <p:cNvSpPr/>
          <p:nvPr/>
        </p:nvSpPr>
        <p:spPr>
          <a:xfrm>
            <a:off x="452349" y="2362200"/>
            <a:ext cx="8382000" cy="2862322"/>
          </a:xfrm>
          <a:prstGeom prst="rect">
            <a:avLst/>
          </a:prstGeom>
        </p:spPr>
        <p:txBody>
          <a:bodyPr wrap="square">
            <a:spAutoFit/>
          </a:bodyPr>
          <a:lstStyle/>
          <a:p>
            <a:r>
              <a:rPr lang="en-US" dirty="0">
                <a:solidFill>
                  <a:srgbClr val="00B0F0"/>
                </a:solidFill>
              </a:rPr>
              <a:t>2. </a:t>
            </a:r>
            <a:r>
              <a:rPr lang="en-US" dirty="0"/>
              <a:t>Procedures for monitoring and inspection of legal measuring instruments</a:t>
            </a:r>
          </a:p>
          <a:p>
            <a:endParaRPr lang="en-US" dirty="0"/>
          </a:p>
          <a:p>
            <a:r>
              <a:rPr lang="en-US" dirty="0"/>
              <a:t>3. Registration / certification procedures for legal measuring instruments</a:t>
            </a:r>
          </a:p>
          <a:p>
            <a:endParaRPr lang="en-US" dirty="0"/>
          </a:p>
          <a:p>
            <a:r>
              <a:rPr lang="en-US" dirty="0"/>
              <a:t>4. Procedures for authorization / designation of the inspection bodies for legal  measuring instruments.</a:t>
            </a:r>
          </a:p>
          <a:p>
            <a:endParaRPr lang="en-US" dirty="0"/>
          </a:p>
          <a:p>
            <a:r>
              <a:rPr lang="en-US" dirty="0"/>
              <a:t>4. Organizing inter- comparisons programs in the field of legal metrology.</a:t>
            </a:r>
          </a:p>
          <a:p>
            <a:endParaRPr lang="en-US" dirty="0"/>
          </a:p>
          <a:p>
            <a:r>
              <a:rPr lang="en-US" dirty="0"/>
              <a:t>5. Representation of GULFMT in OIML activities </a:t>
            </a:r>
          </a:p>
        </p:txBody>
      </p:sp>
    </p:spTree>
    <p:extLst>
      <p:ext uri="{BB962C8B-B14F-4D97-AF65-F5344CB8AC3E}">
        <p14:creationId xmlns:p14="http://schemas.microsoft.com/office/powerpoint/2010/main" val="252453992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E8AA9BD-5B28-4BB1-803B-54BB6E1B0DE1}"/>
              </a:ext>
            </a:extLst>
          </p:cNvPr>
          <p:cNvSpPr txBox="1"/>
          <p:nvPr/>
        </p:nvSpPr>
        <p:spPr>
          <a:xfrm>
            <a:off x="1842363" y="990600"/>
            <a:ext cx="5459186" cy="1015663"/>
          </a:xfrm>
          <a:prstGeom prst="rect">
            <a:avLst/>
          </a:prstGeom>
          <a:noFill/>
        </p:spPr>
        <p:txBody>
          <a:bodyPr wrap="square" rtlCol="0">
            <a:spAutoFit/>
          </a:bodyPr>
          <a:lstStyle/>
          <a:p>
            <a:pPr algn="ctr"/>
            <a:r>
              <a:rPr lang="en-US" sz="3000" dirty="0">
                <a:solidFill>
                  <a:schemeClr val="bg1">
                    <a:lumMod val="50000"/>
                  </a:schemeClr>
                </a:solidFill>
                <a:latin typeface="Tw Cen MT" panose="020B0602020104020603" pitchFamily="34" charset="0"/>
              </a:rPr>
              <a:t>GULFMET  TC legal </a:t>
            </a:r>
          </a:p>
          <a:p>
            <a:pPr algn="ctr"/>
            <a:r>
              <a:rPr lang="en-US" sz="3000" dirty="0">
                <a:solidFill>
                  <a:schemeClr val="bg1">
                    <a:lumMod val="50000"/>
                  </a:schemeClr>
                </a:solidFill>
                <a:latin typeface="Tw Cen MT" panose="020B0602020104020603" pitchFamily="34" charset="0"/>
              </a:rPr>
              <a:t>SCOPE </a:t>
            </a:r>
          </a:p>
        </p:txBody>
      </p:sp>
      <p:grpSp>
        <p:nvGrpSpPr>
          <p:cNvPr id="118" name="Group 117">
            <a:extLst>
              <a:ext uri="{FF2B5EF4-FFF2-40B4-BE49-F238E27FC236}">
                <a16:creationId xmlns:a16="http://schemas.microsoft.com/office/drawing/2014/main" xmlns="" id="{99A81CDB-32D0-44DE-8C97-ED9715A26794}"/>
              </a:ext>
            </a:extLst>
          </p:cNvPr>
          <p:cNvGrpSpPr/>
          <p:nvPr/>
        </p:nvGrpSpPr>
        <p:grpSpPr>
          <a:xfrm>
            <a:off x="4034022" y="1969919"/>
            <a:ext cx="1075867" cy="142875"/>
            <a:chOff x="4679586" y="878988"/>
            <a:chExt cx="1434489" cy="190500"/>
          </a:xfrm>
        </p:grpSpPr>
        <p:sp>
          <p:nvSpPr>
            <p:cNvPr id="119" name="Oval 118">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0" name="Oval 119">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1" name="Oval 120">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2" name="Oval 121">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3" name="Oval 132">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 name="Rectangle 1">
            <a:extLst>
              <a:ext uri="{FF2B5EF4-FFF2-40B4-BE49-F238E27FC236}">
                <a16:creationId xmlns:a16="http://schemas.microsoft.com/office/drawing/2014/main" xmlns="" id="{5355E086-CCBC-4BCE-977E-A8AF8A2CA72D}"/>
              </a:ext>
            </a:extLst>
          </p:cNvPr>
          <p:cNvSpPr/>
          <p:nvPr/>
        </p:nvSpPr>
        <p:spPr>
          <a:xfrm>
            <a:off x="452349" y="2362200"/>
            <a:ext cx="8382000" cy="2862322"/>
          </a:xfrm>
          <a:prstGeom prst="rect">
            <a:avLst/>
          </a:prstGeom>
        </p:spPr>
        <p:txBody>
          <a:bodyPr wrap="square">
            <a:spAutoFit/>
          </a:bodyPr>
          <a:lstStyle/>
          <a:p>
            <a:r>
              <a:rPr lang="en-US" dirty="0">
                <a:solidFill>
                  <a:srgbClr val="00B0F0"/>
                </a:solidFill>
              </a:rPr>
              <a:t>2. </a:t>
            </a:r>
            <a:r>
              <a:rPr lang="en-US" dirty="0"/>
              <a:t>Procedures for monitoring and inspection of legal measuring instruments</a:t>
            </a:r>
          </a:p>
          <a:p>
            <a:endParaRPr lang="en-US" dirty="0"/>
          </a:p>
          <a:p>
            <a:r>
              <a:rPr lang="en-US" dirty="0"/>
              <a:t>3. Registration / certification procedures for legal measuring instruments</a:t>
            </a:r>
          </a:p>
          <a:p>
            <a:endParaRPr lang="en-US" dirty="0"/>
          </a:p>
          <a:p>
            <a:r>
              <a:rPr lang="en-US" dirty="0"/>
              <a:t>4. Procedures for authorization / designation of the inspection bodies for legal  measuring instruments.</a:t>
            </a:r>
          </a:p>
          <a:p>
            <a:endParaRPr lang="en-US" dirty="0"/>
          </a:p>
          <a:p>
            <a:r>
              <a:rPr lang="en-US" dirty="0"/>
              <a:t>4. Organizing inter- comparisons programs in the field of legal metrology.</a:t>
            </a:r>
          </a:p>
          <a:p>
            <a:endParaRPr lang="en-US" dirty="0"/>
          </a:p>
          <a:p>
            <a:r>
              <a:rPr lang="en-US" dirty="0"/>
              <a:t>5. Representation of GULFMT in OIML activities </a:t>
            </a:r>
          </a:p>
        </p:txBody>
      </p:sp>
    </p:spTree>
    <p:extLst>
      <p:ext uri="{BB962C8B-B14F-4D97-AF65-F5344CB8AC3E}">
        <p14:creationId xmlns:p14="http://schemas.microsoft.com/office/powerpoint/2010/main" val="254714345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8" name="Group 117">
            <a:extLst>
              <a:ext uri="{FF2B5EF4-FFF2-40B4-BE49-F238E27FC236}">
                <a16:creationId xmlns:a16="http://schemas.microsoft.com/office/drawing/2014/main" xmlns="" id="{99A81CDB-32D0-44DE-8C97-ED9715A26794}"/>
              </a:ext>
            </a:extLst>
          </p:cNvPr>
          <p:cNvGrpSpPr/>
          <p:nvPr/>
        </p:nvGrpSpPr>
        <p:grpSpPr>
          <a:xfrm>
            <a:off x="4034022" y="1969919"/>
            <a:ext cx="1075867" cy="142875"/>
            <a:chOff x="4679586" y="878988"/>
            <a:chExt cx="1434489" cy="190500"/>
          </a:xfrm>
        </p:grpSpPr>
        <p:sp>
          <p:nvSpPr>
            <p:cNvPr id="119" name="Oval 118">
              <a:extLst>
                <a:ext uri="{FF2B5EF4-FFF2-40B4-BE49-F238E27FC236}">
                  <a16:creationId xmlns:a16="http://schemas.microsoft.com/office/drawing/2014/main" xmlns="" id="{D31D10B2-1E82-41AB-86A1-B072302828F6}"/>
                </a:ext>
              </a:extLst>
            </p:cNvPr>
            <p:cNvSpPr/>
            <p:nvPr/>
          </p:nvSpPr>
          <p:spPr>
            <a:xfrm>
              <a:off x="467958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0" name="Oval 119">
              <a:extLst>
                <a:ext uri="{FF2B5EF4-FFF2-40B4-BE49-F238E27FC236}">
                  <a16:creationId xmlns:a16="http://schemas.microsoft.com/office/drawing/2014/main" xmlns="" id="{EDB7722A-3558-43A6-B164-DF6A02A376BF}"/>
                </a:ext>
              </a:extLst>
            </p:cNvPr>
            <p:cNvSpPr/>
            <p:nvPr/>
          </p:nvSpPr>
          <p:spPr>
            <a:xfrm>
              <a:off x="4990736"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1" name="Oval 120">
              <a:extLst>
                <a:ext uri="{FF2B5EF4-FFF2-40B4-BE49-F238E27FC236}">
                  <a16:creationId xmlns:a16="http://schemas.microsoft.com/office/drawing/2014/main" xmlns="" id="{BFE304DF-F7E1-42ED-9E9B-4CE7C44D9B16}"/>
                </a:ext>
              </a:extLst>
            </p:cNvPr>
            <p:cNvSpPr/>
            <p:nvPr/>
          </p:nvSpPr>
          <p:spPr>
            <a:xfrm>
              <a:off x="5301522" y="878988"/>
              <a:ext cx="190500" cy="190500"/>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2" name="Oval 121">
              <a:extLst>
                <a:ext uri="{FF2B5EF4-FFF2-40B4-BE49-F238E27FC236}">
                  <a16:creationId xmlns:a16="http://schemas.microsoft.com/office/drawing/2014/main" xmlns="" id="{4F54F95C-E83F-4F9D-8AD7-617D43243D98}"/>
                </a:ext>
              </a:extLst>
            </p:cNvPr>
            <p:cNvSpPr/>
            <p:nvPr/>
          </p:nvSpPr>
          <p:spPr>
            <a:xfrm>
              <a:off x="5612308" y="878988"/>
              <a:ext cx="190500" cy="1905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3" name="Oval 132">
              <a:extLst>
                <a:ext uri="{FF2B5EF4-FFF2-40B4-BE49-F238E27FC236}">
                  <a16:creationId xmlns:a16="http://schemas.microsoft.com/office/drawing/2014/main" xmlns="" id="{60EAC4EE-D672-4D5A-8655-7DB7D57CBE0E}"/>
                </a:ext>
              </a:extLst>
            </p:cNvPr>
            <p:cNvSpPr/>
            <p:nvPr/>
          </p:nvSpPr>
          <p:spPr>
            <a:xfrm>
              <a:off x="5923575"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pic>
        <p:nvPicPr>
          <p:cNvPr id="5" name="Picture 4" descr="A person wearing a suit and tie&#10;&#10;Description automatically generated">
            <a:extLst>
              <a:ext uri="{FF2B5EF4-FFF2-40B4-BE49-F238E27FC236}">
                <a16:creationId xmlns:a16="http://schemas.microsoft.com/office/drawing/2014/main" xmlns="" id="{2E411E9C-165E-4750-B6E4-63340D0E13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828800"/>
            <a:ext cx="1408721" cy="2143125"/>
          </a:xfrm>
          <a:prstGeom prst="rect">
            <a:avLst/>
          </a:prstGeom>
        </p:spPr>
      </p:pic>
      <p:sp>
        <p:nvSpPr>
          <p:cNvPr id="6" name="Rectangle 5">
            <a:extLst>
              <a:ext uri="{FF2B5EF4-FFF2-40B4-BE49-F238E27FC236}">
                <a16:creationId xmlns:a16="http://schemas.microsoft.com/office/drawing/2014/main" xmlns="" id="{7C913FEF-F724-4F0A-8370-9C2F70E9CDFE}"/>
              </a:ext>
            </a:extLst>
          </p:cNvPr>
          <p:cNvSpPr/>
          <p:nvPr/>
        </p:nvSpPr>
        <p:spPr>
          <a:xfrm>
            <a:off x="2286000" y="2828836"/>
            <a:ext cx="4572000" cy="1200329"/>
          </a:xfrm>
          <a:prstGeom prst="rect">
            <a:avLst/>
          </a:prstGeom>
        </p:spPr>
        <p:txBody>
          <a:bodyPr>
            <a:spAutoFit/>
          </a:bodyPr>
          <a:lstStyle/>
          <a:p>
            <a:r>
              <a:rPr lang="en-US" dirty="0"/>
              <a:t>Mr. Wang Lei </a:t>
            </a:r>
          </a:p>
          <a:p>
            <a:r>
              <a:rPr lang="en-US" dirty="0"/>
              <a:t>Electricity and Magnetism Division </a:t>
            </a:r>
          </a:p>
          <a:p>
            <a:r>
              <a:rPr lang="en-US" dirty="0"/>
              <a:t>National Institute of Metrology, </a:t>
            </a:r>
          </a:p>
          <a:p>
            <a:r>
              <a:rPr lang="en-US" dirty="0"/>
              <a:t>China</a:t>
            </a:r>
          </a:p>
        </p:txBody>
      </p:sp>
      <p:sp>
        <p:nvSpPr>
          <p:cNvPr id="8" name="Rectangle 7">
            <a:extLst>
              <a:ext uri="{FF2B5EF4-FFF2-40B4-BE49-F238E27FC236}">
                <a16:creationId xmlns:a16="http://schemas.microsoft.com/office/drawing/2014/main" xmlns="" id="{09106A1C-713C-440D-B192-81BF24ABE9D5}"/>
              </a:ext>
            </a:extLst>
          </p:cNvPr>
          <p:cNvSpPr/>
          <p:nvPr/>
        </p:nvSpPr>
        <p:spPr>
          <a:xfrm>
            <a:off x="2286000" y="892701"/>
            <a:ext cx="4796665" cy="1077218"/>
          </a:xfrm>
          <a:prstGeom prst="rect">
            <a:avLst/>
          </a:prstGeom>
        </p:spPr>
        <p:txBody>
          <a:bodyPr wrap="square">
            <a:spAutoFit/>
          </a:bodyPr>
          <a:lstStyle/>
          <a:p>
            <a:pPr algn="ctr"/>
            <a:r>
              <a:rPr lang="en-US" sz="3200" dirty="0"/>
              <a:t>Smart Meters </a:t>
            </a:r>
          </a:p>
          <a:p>
            <a:pPr algn="ctr"/>
            <a:r>
              <a:rPr lang="en-US" sz="3200" dirty="0"/>
              <a:t>Online Oct.12-14, 2020 </a:t>
            </a:r>
          </a:p>
        </p:txBody>
      </p:sp>
      <p:sp>
        <p:nvSpPr>
          <p:cNvPr id="9" name="Rectangle 8">
            <a:extLst>
              <a:ext uri="{FF2B5EF4-FFF2-40B4-BE49-F238E27FC236}">
                <a16:creationId xmlns:a16="http://schemas.microsoft.com/office/drawing/2014/main" xmlns="" id="{D9343BB4-6130-44EB-9C7B-38DBC3D3D402}"/>
              </a:ext>
            </a:extLst>
          </p:cNvPr>
          <p:cNvSpPr/>
          <p:nvPr/>
        </p:nvSpPr>
        <p:spPr>
          <a:xfrm>
            <a:off x="752660" y="4448978"/>
            <a:ext cx="7315200" cy="1200329"/>
          </a:xfrm>
          <a:prstGeom prst="rect">
            <a:avLst/>
          </a:prstGeom>
        </p:spPr>
        <p:txBody>
          <a:bodyPr wrap="square">
            <a:spAutoFit/>
          </a:bodyPr>
          <a:lstStyle/>
          <a:p>
            <a:r>
              <a:rPr lang="en-US" dirty="0"/>
              <a:t>The training course on Smart Electricity Meter is aimed specifically at training trainers who will lead the development of knowledge and skills of verification officers and the establishment of uniform understanding in national or regional level in electricity measurement</a:t>
            </a:r>
          </a:p>
        </p:txBody>
      </p:sp>
      <p:pic>
        <p:nvPicPr>
          <p:cNvPr id="10" name="Picture 9">
            <a:extLst>
              <a:ext uri="{FF2B5EF4-FFF2-40B4-BE49-F238E27FC236}">
                <a16:creationId xmlns:a16="http://schemas.microsoft.com/office/drawing/2014/main" xmlns="" id="{B878E0CE-157C-4464-960D-7FCC41081732}"/>
              </a:ext>
            </a:extLst>
          </p:cNvPr>
          <p:cNvPicPr>
            <a:picLocks noChangeAspect="1"/>
          </p:cNvPicPr>
          <p:nvPr/>
        </p:nvPicPr>
        <p:blipFill>
          <a:blip r:embed="rId3"/>
          <a:stretch>
            <a:fillRect/>
          </a:stretch>
        </p:blipFill>
        <p:spPr>
          <a:xfrm>
            <a:off x="5671065" y="1969919"/>
            <a:ext cx="3415848" cy="2575259"/>
          </a:xfrm>
          <a:prstGeom prst="rect">
            <a:avLst/>
          </a:prstGeom>
          <a:ln>
            <a:noFill/>
          </a:ln>
          <a:effectLst>
            <a:softEdge rad="112500"/>
          </a:effectLst>
        </p:spPr>
      </p:pic>
    </p:spTree>
    <p:extLst>
      <p:ext uri="{BB962C8B-B14F-4D97-AF65-F5344CB8AC3E}">
        <p14:creationId xmlns:p14="http://schemas.microsoft.com/office/powerpoint/2010/main" val="92745339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2A9D51C-EF5C-4992-B0B7-F01ECEA0B48D}"/>
              </a:ext>
            </a:extLst>
          </p:cNvPr>
          <p:cNvSpPr>
            <a:spLocks noGrp="1"/>
          </p:cNvSpPr>
          <p:nvPr>
            <p:ph type="dt" sz="half" idx="10"/>
          </p:nvPr>
        </p:nvSpPr>
        <p:spPr/>
        <p:txBody>
          <a:bodyPr/>
          <a:lstStyle/>
          <a:p>
            <a:fld id="{24D9518A-74AC-445C-888C-2E043BC14AF7}" type="datetime1">
              <a:rPr lang="en-US" smtClean="0"/>
              <a:t>10/8/2020</a:t>
            </a:fld>
            <a:endParaRPr lang="en-US"/>
          </a:p>
        </p:txBody>
      </p:sp>
      <p:sp>
        <p:nvSpPr>
          <p:cNvPr id="3" name="Footer Placeholder 2">
            <a:extLst>
              <a:ext uri="{FF2B5EF4-FFF2-40B4-BE49-F238E27FC236}">
                <a16:creationId xmlns:a16="http://schemas.microsoft.com/office/drawing/2014/main" xmlns="" id="{A9B4770D-6755-4D5C-A04E-0502CFBE03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696CFC-763B-4D3B-BC0D-48CBE0F3DB94}"/>
              </a:ext>
            </a:extLst>
          </p:cNvPr>
          <p:cNvSpPr>
            <a:spLocks noGrp="1"/>
          </p:cNvSpPr>
          <p:nvPr>
            <p:ph type="sldNum" sz="quarter" idx="12"/>
          </p:nvPr>
        </p:nvSpPr>
        <p:spPr/>
        <p:txBody>
          <a:bodyPr/>
          <a:lstStyle/>
          <a:p>
            <a:fld id="{D601DDA6-1DBC-4F4A-8EE5-258398DC1DCD}" type="slidenum">
              <a:rPr lang="en-US" smtClean="0"/>
              <a:t>9</a:t>
            </a:fld>
            <a:endParaRPr lang="en-US"/>
          </a:p>
        </p:txBody>
      </p:sp>
      <p:sp>
        <p:nvSpPr>
          <p:cNvPr id="5" name="Rectangle 4">
            <a:extLst>
              <a:ext uri="{FF2B5EF4-FFF2-40B4-BE49-F238E27FC236}">
                <a16:creationId xmlns:a16="http://schemas.microsoft.com/office/drawing/2014/main" xmlns="" id="{54BB552D-59FA-4D44-9B1F-B95904ED1D86}"/>
              </a:ext>
            </a:extLst>
          </p:cNvPr>
          <p:cNvSpPr/>
          <p:nvPr/>
        </p:nvSpPr>
        <p:spPr>
          <a:xfrm>
            <a:off x="1020688" y="1392016"/>
            <a:ext cx="7132712" cy="4228850"/>
          </a:xfrm>
          <a:prstGeom prst="rect">
            <a:avLst/>
          </a:prstGeom>
        </p:spPr>
        <p:txBody>
          <a:bodyPr wrap="square">
            <a:spAutoFit/>
          </a:bodyPr>
          <a:lstStyle/>
          <a:p>
            <a:pPr marL="342900" marR="0" lvl="0" indent="-342900" algn="ctr">
              <a:lnSpc>
                <a:spcPct val="105000"/>
              </a:lnSpc>
              <a:spcBef>
                <a:spcPts val="0"/>
              </a:spcBef>
              <a:spcAft>
                <a:spcPts val="0"/>
              </a:spcAft>
              <a:buFont typeface="Calibri" panose="020F0502020204030204" pitchFamily="34" charset="0"/>
              <a:buChar char="-"/>
            </a:pPr>
            <a:r>
              <a:rPr lang="en-US" sz="2400" dirty="0">
                <a:solidFill>
                  <a:schemeClr val="accent1">
                    <a:lumMod val="75000"/>
                  </a:schemeClr>
                </a:solidFill>
                <a:latin typeface="Calibri" panose="020F0502020204030204" pitchFamily="34" charset="0"/>
                <a:ea typeface="Times New Roman" panose="02020603050405020304" pitchFamily="18" charset="0"/>
              </a:rPr>
              <a:t>Share training materials, including e-learning modules, among RLMOs</a:t>
            </a:r>
            <a:r>
              <a:rPr lang="en-US" sz="2400" dirty="0" smtClean="0">
                <a:solidFill>
                  <a:schemeClr val="accent1">
                    <a:lumMod val="75000"/>
                  </a:schemeClr>
                </a:solidFill>
                <a:latin typeface="Calibri" panose="020F0502020204030204" pitchFamily="34" charset="0"/>
                <a:ea typeface="Times New Roman" panose="02020603050405020304" pitchFamily="18" charset="0"/>
              </a:rPr>
              <a:t>;</a:t>
            </a:r>
          </a:p>
          <a:p>
            <a:pPr marL="342900" marR="0" lvl="0" indent="-342900" algn="ctr">
              <a:lnSpc>
                <a:spcPct val="105000"/>
              </a:lnSpc>
              <a:spcBef>
                <a:spcPts val="0"/>
              </a:spcBef>
              <a:spcAft>
                <a:spcPts val="0"/>
              </a:spcAft>
              <a:buFont typeface="Calibri" panose="020F0502020204030204" pitchFamily="34" charset="0"/>
              <a:buChar char="-"/>
            </a:pPr>
            <a:endParaRPr lang="en-US" sz="2000" dirty="0">
              <a:latin typeface="Calibri" panose="020F0502020204030204" pitchFamily="34" charset="0"/>
              <a:ea typeface="Calibri" panose="020F0502020204030204" pitchFamily="34" charset="0"/>
            </a:endParaRPr>
          </a:p>
          <a:p>
            <a:pPr marR="0" lvl="0" algn="ctr">
              <a:lnSpc>
                <a:spcPct val="105000"/>
              </a:lnSpc>
              <a:spcBef>
                <a:spcPts val="0"/>
              </a:spcBef>
              <a:spcAft>
                <a:spcPts val="0"/>
              </a:spcAft>
            </a:pPr>
            <a:r>
              <a:rPr lang="en-US" sz="2000" dirty="0" smtClean="0">
                <a:latin typeface="Calibri" panose="020F0502020204030204" pitchFamily="34" charset="0"/>
                <a:ea typeface="Calibri" panose="020F0502020204030204" pitchFamily="34" charset="0"/>
              </a:rPr>
              <a:t>GULFMET would like to coordinate with other RLMO  to develop </a:t>
            </a:r>
            <a:r>
              <a:rPr lang="en-US" sz="2000" dirty="0">
                <a:latin typeface="Calibri" panose="020F0502020204030204" pitchFamily="34" charset="0"/>
                <a:ea typeface="Times New Roman" panose="02020603050405020304" pitchFamily="18" charset="0"/>
              </a:rPr>
              <a:t>e-learning </a:t>
            </a:r>
            <a:r>
              <a:rPr lang="en-US" sz="2000" dirty="0" smtClean="0">
                <a:latin typeface="Calibri" panose="020F0502020204030204" pitchFamily="34" charset="0"/>
                <a:ea typeface="Times New Roman" panose="02020603050405020304" pitchFamily="18" charset="0"/>
              </a:rPr>
              <a:t>modules</a:t>
            </a:r>
          </a:p>
          <a:p>
            <a:pPr marR="0" lvl="0" algn="ctr">
              <a:lnSpc>
                <a:spcPct val="105000"/>
              </a:lnSpc>
              <a:spcBef>
                <a:spcPts val="0"/>
              </a:spcBef>
              <a:spcAft>
                <a:spcPts val="0"/>
              </a:spcAft>
            </a:pPr>
            <a:r>
              <a:rPr lang="en-US" sz="2000" dirty="0" smtClean="0">
                <a:latin typeface="Calibri" panose="020F0502020204030204" pitchFamily="34" charset="0"/>
                <a:ea typeface="Calibri" panose="020F0502020204030204" pitchFamily="34" charset="0"/>
              </a:rPr>
              <a:t>We can share cost of such e-learning project  </a:t>
            </a:r>
          </a:p>
          <a:p>
            <a:pPr marR="0" lvl="0">
              <a:lnSpc>
                <a:spcPct val="105000"/>
              </a:lnSpc>
              <a:spcBef>
                <a:spcPts val="0"/>
              </a:spcBef>
              <a:spcAft>
                <a:spcPts val="0"/>
              </a:spcAft>
            </a:pPr>
            <a:endParaRPr lang="en-US" sz="1600" dirty="0">
              <a:latin typeface="Calibri" panose="020F0502020204030204" pitchFamily="34" charset="0"/>
              <a:ea typeface="Calibri" panose="020F0502020204030204" pitchFamily="34" charset="0"/>
            </a:endParaRPr>
          </a:p>
          <a:p>
            <a:pPr marL="342900" marR="0" lvl="0" indent="-342900" algn="ctr">
              <a:lnSpc>
                <a:spcPct val="105000"/>
              </a:lnSpc>
              <a:spcBef>
                <a:spcPts val="0"/>
              </a:spcBef>
              <a:spcAft>
                <a:spcPts val="0"/>
              </a:spcAft>
              <a:buFont typeface="Calibri" panose="020F0502020204030204" pitchFamily="34" charset="0"/>
              <a:buChar char="-"/>
            </a:pPr>
            <a:r>
              <a:rPr lang="en-US" sz="2400" dirty="0">
                <a:solidFill>
                  <a:schemeClr val="accent1">
                    <a:lumMod val="75000"/>
                  </a:schemeClr>
                </a:solidFill>
                <a:latin typeface="Calibri" panose="020F0502020204030204" pitchFamily="34" charset="0"/>
                <a:ea typeface="Times New Roman" panose="02020603050405020304" pitchFamily="18" charset="0"/>
              </a:rPr>
              <a:t>Send representatives to each other’s RLMO meetings</a:t>
            </a:r>
            <a:r>
              <a:rPr lang="en-US" sz="2400" dirty="0" smtClean="0">
                <a:solidFill>
                  <a:schemeClr val="accent1">
                    <a:lumMod val="75000"/>
                  </a:schemeClr>
                </a:solidFill>
                <a:latin typeface="Calibri" panose="020F0502020204030204" pitchFamily="34" charset="0"/>
                <a:ea typeface="Times New Roman" panose="02020603050405020304" pitchFamily="18" charset="0"/>
              </a:rPr>
              <a:t>;</a:t>
            </a:r>
          </a:p>
          <a:p>
            <a:pPr marL="342900" marR="0" lvl="0" indent="-342900" algn="ctr">
              <a:lnSpc>
                <a:spcPct val="105000"/>
              </a:lnSpc>
              <a:spcBef>
                <a:spcPts val="0"/>
              </a:spcBef>
              <a:spcAft>
                <a:spcPts val="0"/>
              </a:spcAft>
              <a:buFont typeface="Calibri" panose="020F0502020204030204" pitchFamily="34" charset="0"/>
              <a:buChar char="-"/>
            </a:pPr>
            <a:r>
              <a:rPr lang="en-US" sz="1600" dirty="0" smtClean="0">
                <a:latin typeface="Calibri" panose="020F0502020204030204" pitchFamily="34" charset="0"/>
                <a:ea typeface="Times New Roman" panose="02020603050405020304" pitchFamily="18" charset="0"/>
              </a:rPr>
              <a:t>GULFMET consider this option to improve the GULFMET TC Performance</a:t>
            </a:r>
          </a:p>
          <a:p>
            <a:pPr marL="342900" marR="0" lvl="0" indent="-342900" algn="ctr">
              <a:lnSpc>
                <a:spcPct val="105000"/>
              </a:lnSpc>
              <a:spcBef>
                <a:spcPts val="0"/>
              </a:spcBef>
              <a:spcAft>
                <a:spcPts val="0"/>
              </a:spcAft>
              <a:buFont typeface="Calibri" panose="020F0502020204030204" pitchFamily="34" charset="0"/>
              <a:buChar char="-"/>
            </a:pPr>
            <a:r>
              <a:rPr lang="en-US" sz="1600" dirty="0" smtClean="0">
                <a:latin typeface="Calibri" panose="020F0502020204030204" pitchFamily="34" charset="0"/>
                <a:ea typeface="Times New Roman" panose="02020603050405020304" pitchFamily="18" charset="0"/>
              </a:rPr>
              <a:t>GULFMET  TC members are invited by EURAMET and APMP to attend  TCs meeting  </a:t>
            </a:r>
            <a:endParaRPr lang="en-US" sz="1600" dirty="0" smtClean="0">
              <a:latin typeface="Calibri" panose="020F0502020204030204" pitchFamily="34" charset="0"/>
              <a:ea typeface="Times New Roman" panose="02020603050405020304" pitchFamily="18" charset="0"/>
            </a:endParaRPr>
          </a:p>
          <a:p>
            <a:pPr marL="342900" marR="0" lvl="0" indent="-342900">
              <a:lnSpc>
                <a:spcPct val="105000"/>
              </a:lnSpc>
              <a:spcBef>
                <a:spcPts val="0"/>
              </a:spcBef>
              <a:spcAft>
                <a:spcPts val="0"/>
              </a:spcAft>
              <a:buFont typeface="Calibri" panose="020F0502020204030204" pitchFamily="34" charset="0"/>
              <a:buChar char="-"/>
            </a:pPr>
            <a:endParaRPr lang="en-US" sz="1600" dirty="0">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xmlns="" id="{26139C4D-9711-4FD9-8473-B80189A84914}"/>
              </a:ext>
            </a:extLst>
          </p:cNvPr>
          <p:cNvSpPr/>
          <p:nvPr/>
        </p:nvSpPr>
        <p:spPr>
          <a:xfrm>
            <a:off x="2438400" y="990600"/>
            <a:ext cx="4495800" cy="369332"/>
          </a:xfrm>
          <a:prstGeom prst="rect">
            <a:avLst/>
          </a:prstGeom>
        </p:spPr>
        <p:txBody>
          <a:bodyPr wrap="square">
            <a:spAutoFit/>
          </a:bodyPr>
          <a:lstStyle/>
          <a:p>
            <a:pPr algn="ctr"/>
            <a:r>
              <a:rPr lang="en-US" b="1" dirty="0"/>
              <a:t>Scope of RLMO Round Table </a:t>
            </a:r>
          </a:p>
        </p:txBody>
      </p:sp>
    </p:spTree>
    <p:extLst>
      <p:ext uri="{BB962C8B-B14F-4D97-AF65-F5344CB8AC3E}">
        <p14:creationId xmlns:p14="http://schemas.microsoft.com/office/powerpoint/2010/main" val="1731863777"/>
      </p:ext>
    </p:extLst>
  </p:cSld>
  <p:clrMapOvr>
    <a:masterClrMapping/>
  </p:clrMapOvr>
</p:sld>
</file>

<file path=ppt/theme/theme1.xml><?xml version="1.0" encoding="utf-8"?>
<a:theme xmlns:a="http://schemas.openxmlformats.org/drawingml/2006/main" name="51_CIML_ppt_layout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DFA6394-9D5C-4A52-A549-F309092171A4}" vid="{691C8258-4C6A-4E2C-9682-AABF4F88D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55CIML_PPT_Template</Template>
  <TotalTime>391</TotalTime>
  <Words>508</Words>
  <Application>Microsoft Office PowerPoint</Application>
  <PresentationFormat>On-screen Show (4:3)</PresentationFormat>
  <Paragraphs>100</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Courier New</vt:lpstr>
      <vt:lpstr>Lato</vt:lpstr>
      <vt:lpstr>Sakkal Majalla</vt:lpstr>
      <vt:lpstr>Times New Roman</vt:lpstr>
      <vt:lpstr>Tw Cen MT</vt:lpstr>
      <vt:lpstr>51_CIML_ppt_layout_2016</vt:lpstr>
      <vt:lpstr>GULFMET Progress Report </vt:lpstr>
      <vt:lpstr>GULFMET legal entity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Ehrlich, Charles D. (Fed)</dc:creator>
  <cp:lastModifiedBy>Emad</cp:lastModifiedBy>
  <cp:revision>27</cp:revision>
  <dcterms:created xsi:type="dcterms:W3CDTF">2020-09-21T16:54:59Z</dcterms:created>
  <dcterms:modified xsi:type="dcterms:W3CDTF">2020-10-08T09:29:55Z</dcterms:modified>
</cp:coreProperties>
</file>